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1" r:id="rId3"/>
  </p:sldMasterIdLst>
  <p:notesMasterIdLst>
    <p:notesMasterId r:id="rId52"/>
  </p:notesMasterIdLst>
  <p:sldIdLst>
    <p:sldId id="350" r:id="rId4"/>
    <p:sldId id="299" r:id="rId5"/>
    <p:sldId id="337" r:id="rId6"/>
    <p:sldId id="357" r:id="rId7"/>
    <p:sldId id="356" r:id="rId8"/>
    <p:sldId id="358" r:id="rId9"/>
    <p:sldId id="378" r:id="rId10"/>
    <p:sldId id="410" r:id="rId11"/>
    <p:sldId id="339" r:id="rId12"/>
    <p:sldId id="359" r:id="rId13"/>
    <p:sldId id="381" r:id="rId14"/>
    <p:sldId id="361" r:id="rId15"/>
    <p:sldId id="419" r:id="rId16"/>
    <p:sldId id="352" r:id="rId17"/>
    <p:sldId id="396" r:id="rId18"/>
    <p:sldId id="351" r:id="rId19"/>
    <p:sldId id="418" r:id="rId20"/>
    <p:sldId id="413" r:id="rId21"/>
    <p:sldId id="414" r:id="rId22"/>
    <p:sldId id="415" r:id="rId23"/>
    <p:sldId id="416" r:id="rId24"/>
    <p:sldId id="417" r:id="rId25"/>
    <p:sldId id="421" r:id="rId26"/>
    <p:sldId id="382" r:id="rId27"/>
    <p:sldId id="341" r:id="rId28"/>
    <p:sldId id="362" r:id="rId29"/>
    <p:sldId id="383" r:id="rId30"/>
    <p:sldId id="332" r:id="rId31"/>
    <p:sldId id="399" r:id="rId32"/>
    <p:sldId id="408" r:id="rId33"/>
    <p:sldId id="342" r:id="rId34"/>
    <p:sldId id="384" r:id="rId35"/>
    <p:sldId id="343" r:id="rId36"/>
    <p:sldId id="385" r:id="rId37"/>
    <p:sldId id="386" r:id="rId38"/>
    <p:sldId id="388" r:id="rId39"/>
    <p:sldId id="389" r:id="rId40"/>
    <p:sldId id="403" r:id="rId41"/>
    <p:sldId id="430" r:id="rId42"/>
    <p:sldId id="390" r:id="rId43"/>
    <p:sldId id="391" r:id="rId44"/>
    <p:sldId id="404" r:id="rId45"/>
    <p:sldId id="392" r:id="rId46"/>
    <p:sldId id="402" r:id="rId47"/>
    <p:sldId id="393" r:id="rId48"/>
    <p:sldId id="355" r:id="rId49"/>
    <p:sldId id="427" r:id="rId50"/>
    <p:sldId id="428" r:id="rId5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000" autoAdjust="0"/>
    <p:restoredTop sz="89781" autoAdjust="0"/>
  </p:normalViewPr>
  <p:slideViewPr>
    <p:cSldViewPr snapToGrid="0">
      <p:cViewPr varScale="1">
        <p:scale>
          <a:sx n="90" d="100"/>
          <a:sy n="90" d="100"/>
        </p:scale>
        <p:origin x="-398" y="-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236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tableStyles" Target="tableStyles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4882F9-0B1B-4B59-875D-3B3A2D185430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0CE98E-D3C4-4E43-9599-F5200BBE5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628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404EB-A80E-4327-B72C-CFB2A3DAF6DB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1E62C-CCC1-4861-BA26-AC6A5333E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124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404EB-A80E-4327-B72C-CFB2A3DAF6DB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1E62C-CCC1-4861-BA26-AC6A5333E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324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404EB-A80E-4327-B72C-CFB2A3DAF6DB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1E62C-CCC1-4861-BA26-AC6A5333E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6245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5"/>
          <p:cNvSpPr txBox="1">
            <a:spLocks/>
          </p:cNvSpPr>
          <p:nvPr userDrawn="1"/>
        </p:nvSpPr>
        <p:spPr bwMode="auto">
          <a:xfrm>
            <a:off x="1" y="6591300"/>
            <a:ext cx="1007110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  <a:defRPr/>
            </a:pPr>
            <a:r>
              <a:rPr lang="en-GB" sz="1200">
                <a:solidFill>
                  <a:srgbClr val="000000"/>
                </a:solidFill>
                <a:latin typeface="Calibri" pitchFamily="34" charset="0"/>
              </a:rPr>
              <a:t>F. Hoffmann-La Roche Ltd, CH-4070, Basel, Switzerland, May 2011. No. </a:t>
            </a:r>
            <a:r>
              <a:rPr lang="en-US" sz="1200">
                <a:solidFill>
                  <a:srgbClr val="000000"/>
                </a:solidFill>
                <a:latin typeface="Calibri" pitchFamily="34" charset="0"/>
              </a:rPr>
              <a:t>65349676a</a:t>
            </a:r>
            <a:endParaRPr lang="en-GB" sz="1200">
              <a:solidFill>
                <a:srgbClr val="000000"/>
              </a:solidFill>
              <a:latin typeface="Calibri" pitchFamily="34" charset="0"/>
            </a:endParaRP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  <a:defRPr/>
            </a:pPr>
            <a:endParaRPr lang="en-GB" sz="1200">
              <a:solidFill>
                <a:srgbClr val="000000"/>
              </a:solidFill>
              <a:latin typeface="Calibri" pitchFamily="34" charset="0"/>
            </a:endParaRP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  <a:defRPr/>
            </a:pPr>
            <a:endParaRPr lang="en-GB" sz="12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498726"/>
            <a:ext cx="12192000" cy="1470025"/>
          </a:xfrm>
          <a:solidFill>
            <a:schemeClr val="accent1"/>
          </a:solidFill>
        </p:spPr>
        <p:txBody>
          <a:bodyPr/>
          <a:lstStyle>
            <a:lvl1pPr algn="ctr"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6684" y="3967533"/>
            <a:ext cx="85344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0423254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B0D2478-3CAB-4F17-AA9D-F25BE8DB3DE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9033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old Lead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0" indent="0">
              <a:buFontTx/>
              <a:buNone/>
              <a:defRPr sz="1800" b="1">
                <a:solidFill>
                  <a:schemeClr val="accent1"/>
                </a:solidFill>
              </a:defRPr>
            </a:lvl1pPr>
            <a:lvl2pPr marL="171450" indent="-171450">
              <a:buSzPct val="115000"/>
              <a:buFont typeface="Arial" pitchFamily="34" charset="0"/>
              <a:buChar char="•"/>
              <a:defRPr sz="1600" b="1"/>
            </a:lvl2pPr>
            <a:lvl3pPr marL="573088" indent="-231775">
              <a:buFont typeface="Arial" pitchFamily="34" charset="0"/>
              <a:buChar char="–"/>
              <a:defRPr sz="1400"/>
            </a:lvl3pPr>
            <a:lvl4pPr marL="914400" indent="-171450">
              <a:buFont typeface="Arial" pitchFamily="34" charset="0"/>
              <a:buChar char="•"/>
              <a:defRPr sz="1200"/>
            </a:lvl4pPr>
            <a:lvl5pPr marL="1316038" indent="-171450">
              <a:buFont typeface="Arial" pitchFamily="34" charset="0"/>
              <a:buChar char="–"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4EC1F12-AB5F-427E-A90D-A7C0A8725E6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42130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5"/>
          <p:cNvSpPr txBox="1">
            <a:spLocks/>
          </p:cNvSpPr>
          <p:nvPr userDrawn="1"/>
        </p:nvSpPr>
        <p:spPr bwMode="auto">
          <a:xfrm>
            <a:off x="1" y="6591300"/>
            <a:ext cx="1007110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  <a:defRPr/>
            </a:pPr>
            <a:r>
              <a:rPr lang="en-GB" sz="1200">
                <a:solidFill>
                  <a:srgbClr val="000000"/>
                </a:solidFill>
                <a:latin typeface="Calibri" pitchFamily="34" charset="0"/>
              </a:rPr>
              <a:t>F. Hoffmann-La Roche Ltd, CH-4070, Basel, Switzerland, May 2011. No. </a:t>
            </a:r>
            <a:r>
              <a:rPr lang="en-US" sz="1200">
                <a:solidFill>
                  <a:srgbClr val="000000"/>
                </a:solidFill>
                <a:latin typeface="Calibri" pitchFamily="34" charset="0"/>
              </a:rPr>
              <a:t>65349676a</a:t>
            </a:r>
            <a:endParaRPr lang="en-GB" sz="1200">
              <a:solidFill>
                <a:srgbClr val="000000"/>
              </a:solidFill>
              <a:latin typeface="Calibri" pitchFamily="34" charset="0"/>
            </a:endParaRP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  <a:defRPr/>
            </a:pPr>
            <a:endParaRPr lang="en-GB" sz="1200">
              <a:solidFill>
                <a:srgbClr val="000000"/>
              </a:solidFill>
              <a:latin typeface="Calibri" pitchFamily="34" charset="0"/>
            </a:endParaRP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  <a:defRPr/>
            </a:pPr>
            <a:endParaRPr lang="en-GB" sz="12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497646"/>
            <a:ext cx="12192000" cy="1472184"/>
          </a:xfrm>
          <a:solidFill>
            <a:schemeClr val="accent1"/>
          </a:solidFill>
        </p:spPr>
        <p:txBody>
          <a:bodyPr>
            <a:normAutofit/>
          </a:bodyPr>
          <a:lstStyle>
            <a:lvl1pPr algn="ctr">
              <a:defRPr sz="2800" b="1" cap="none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990074"/>
            <a:ext cx="10363200" cy="1500187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EC380FB-6F91-4687-AC8F-21030A323B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20184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8084" y="1095376"/>
            <a:ext cx="5596763" cy="51419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3884" y="1095376"/>
            <a:ext cx="5596763" cy="51419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B7CA8FE-3AAC-41B0-9290-80B4A192D5F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66548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Bold Lead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8084" y="1095376"/>
            <a:ext cx="5608157" cy="5141913"/>
          </a:xfrm>
        </p:spPr>
        <p:txBody>
          <a:bodyPr>
            <a:normAutofit/>
          </a:bodyPr>
          <a:lstStyle>
            <a:lvl1pPr marL="0" indent="0">
              <a:buNone/>
              <a:defRPr sz="1800" b="1">
                <a:solidFill>
                  <a:schemeClr val="accent1"/>
                </a:solidFill>
              </a:defRPr>
            </a:lvl1pPr>
            <a:lvl2pPr marL="171450" indent="-171450">
              <a:buSzPct val="115000"/>
              <a:buFont typeface="Arial" pitchFamily="34" charset="0"/>
              <a:buChar char="•"/>
              <a:defRPr sz="1600" b="1"/>
            </a:lvl2pPr>
            <a:lvl3pPr marL="573088" indent="-231775">
              <a:buFont typeface="Arial" pitchFamily="34" charset="0"/>
              <a:buChar char="–"/>
              <a:defRPr sz="1400"/>
            </a:lvl3pPr>
            <a:lvl4pPr marL="914400" indent="-171450">
              <a:buFont typeface="Arial" pitchFamily="34" charset="0"/>
              <a:buChar char="•"/>
              <a:defRPr sz="1200"/>
            </a:lvl4pPr>
            <a:lvl5pPr marL="1316038" indent="-171450">
              <a:buFont typeface="Arial" pitchFamily="34" charset="0"/>
              <a:buChar char="–"/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3884" y="1095376"/>
            <a:ext cx="5608157" cy="5141913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800" b="1">
                <a:solidFill>
                  <a:schemeClr val="accent1"/>
                </a:solidFill>
              </a:defRPr>
            </a:lvl1pPr>
            <a:lvl2pPr marL="171450" indent="-171450">
              <a:buSzPct val="115000"/>
              <a:buFont typeface="Arial" pitchFamily="34" charset="0"/>
              <a:buChar char="•"/>
              <a:defRPr sz="1600" b="1"/>
            </a:lvl2pPr>
            <a:lvl3pPr marL="573088" indent="-231775">
              <a:buFont typeface="Arial" pitchFamily="34" charset="0"/>
              <a:buChar char="–"/>
              <a:defRPr sz="1400"/>
            </a:lvl3pPr>
            <a:lvl4pPr marL="914400" indent="-171450">
              <a:buFont typeface="Arial" pitchFamily="34" charset="0"/>
              <a:buChar char="•"/>
              <a:defRPr sz="1200"/>
            </a:lvl4pPr>
            <a:lvl5pPr marL="1316038" indent="-171450">
              <a:buFont typeface="Arial" pitchFamily="34" charset="0"/>
              <a:buChar char="–"/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8B7300C-5A97-4D9B-B223-904F55870F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03205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0BD1570-A1EB-4331-8F1F-BBAFAB2DF4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63351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524F71A-23CC-41F7-BBE9-A82428F9E60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6481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404EB-A80E-4327-B72C-CFB2A3DAF6DB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1E62C-CCC1-4861-BA26-AC6A5333E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5927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_no graph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42700980"/>
      </p:ext>
    </p:extLst>
  </p:cSld>
  <p:clrMapOvr>
    <a:masterClrMapping/>
  </p:clrMapOvr>
  <p:transition advClick="0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:\Roche\Powerpoint and email template\Studio\Powerpoint template files\Vemurafenib Powerpoint title RGB 1404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0" y="6613526"/>
            <a:ext cx="12192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z="1000" b="1">
                <a:solidFill>
                  <a:schemeClr val="bg2"/>
                </a:solidFill>
                <a:latin typeface="Helvetica" pitchFamily="34" charset="0"/>
              </a:rPr>
              <a:t>Confidential – for internal use only. Local regulatory, medical, and legal review required before local or external use.  </a:t>
            </a:r>
          </a:p>
        </p:txBody>
      </p:sp>
      <p:sp>
        <p:nvSpPr>
          <p:cNvPr id="7270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11300" y="2152650"/>
            <a:ext cx="10585451" cy="1295400"/>
          </a:xfrm>
        </p:spPr>
        <p:txBody>
          <a:bodyPr/>
          <a:lstStyle>
            <a:lvl1pPr algn="ctr">
              <a:defRPr sz="38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7270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00817" y="3582988"/>
            <a:ext cx="8930216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39968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5"/>
          <p:cNvSpPr txBox="1">
            <a:spLocks/>
          </p:cNvSpPr>
          <p:nvPr userDrawn="1"/>
        </p:nvSpPr>
        <p:spPr bwMode="auto">
          <a:xfrm>
            <a:off x="1" y="6591300"/>
            <a:ext cx="1007110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  <a:defRPr/>
            </a:pPr>
            <a:r>
              <a:rPr lang="en-GB" sz="1200">
                <a:solidFill>
                  <a:srgbClr val="000000"/>
                </a:solidFill>
                <a:latin typeface="Calibri" pitchFamily="34" charset="0"/>
              </a:rPr>
              <a:t>F. Hoffmann-La Roche Ltd, CH-4070, Basel, Switzerland, May 2011. No. </a:t>
            </a:r>
            <a:r>
              <a:rPr lang="en-US" sz="1200">
                <a:solidFill>
                  <a:srgbClr val="000000"/>
                </a:solidFill>
                <a:latin typeface="Calibri" pitchFamily="34" charset="0"/>
              </a:rPr>
              <a:t>65349676a</a:t>
            </a:r>
            <a:endParaRPr lang="en-GB" sz="1200">
              <a:solidFill>
                <a:srgbClr val="000000"/>
              </a:solidFill>
              <a:latin typeface="Calibri" pitchFamily="34" charset="0"/>
            </a:endParaRP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  <a:defRPr/>
            </a:pPr>
            <a:endParaRPr lang="en-GB" sz="1200">
              <a:solidFill>
                <a:srgbClr val="000000"/>
              </a:solidFill>
              <a:latin typeface="Calibri" pitchFamily="34" charset="0"/>
            </a:endParaRP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  <a:defRPr/>
            </a:pPr>
            <a:endParaRPr lang="en-GB" sz="12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498726"/>
            <a:ext cx="12192000" cy="1470025"/>
          </a:xfrm>
          <a:solidFill>
            <a:schemeClr val="accent1"/>
          </a:solidFill>
        </p:spPr>
        <p:txBody>
          <a:bodyPr/>
          <a:lstStyle>
            <a:lvl1pPr algn="ctr"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6684" y="3967533"/>
            <a:ext cx="85344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9340820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CA73658-0859-44C9-9491-B544135FA53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857214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old Lead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0" indent="0">
              <a:buFontTx/>
              <a:buNone/>
              <a:defRPr sz="1800" b="1">
                <a:solidFill>
                  <a:schemeClr val="accent1"/>
                </a:solidFill>
              </a:defRPr>
            </a:lvl1pPr>
            <a:lvl2pPr marL="171450" indent="-171450">
              <a:buSzPct val="115000"/>
              <a:buFont typeface="Arial" pitchFamily="34" charset="0"/>
              <a:buChar char="•"/>
              <a:defRPr sz="1600" b="1"/>
            </a:lvl2pPr>
            <a:lvl3pPr marL="573088" indent="-231775">
              <a:buFont typeface="Arial" pitchFamily="34" charset="0"/>
              <a:buChar char="–"/>
              <a:defRPr sz="1400"/>
            </a:lvl3pPr>
            <a:lvl4pPr marL="914400" indent="-171450">
              <a:buFont typeface="Arial" pitchFamily="34" charset="0"/>
              <a:buChar char="•"/>
              <a:defRPr sz="1200"/>
            </a:lvl4pPr>
            <a:lvl5pPr marL="1316038" indent="-171450">
              <a:buFont typeface="Arial" pitchFamily="34" charset="0"/>
              <a:buChar char="–"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A42ED87-3131-4650-B4B7-93D0B518F57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802965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5"/>
          <p:cNvSpPr txBox="1">
            <a:spLocks/>
          </p:cNvSpPr>
          <p:nvPr userDrawn="1"/>
        </p:nvSpPr>
        <p:spPr bwMode="auto">
          <a:xfrm>
            <a:off x="1" y="6591300"/>
            <a:ext cx="1007110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  <a:defRPr/>
            </a:pPr>
            <a:r>
              <a:rPr lang="en-GB" sz="1200">
                <a:solidFill>
                  <a:srgbClr val="000000"/>
                </a:solidFill>
                <a:latin typeface="Calibri" pitchFamily="34" charset="0"/>
              </a:rPr>
              <a:t>F. Hoffmann-La Roche Ltd, CH-4070, Basel, Switzerland, May 2011. No. </a:t>
            </a:r>
            <a:r>
              <a:rPr lang="en-US" sz="1200">
                <a:solidFill>
                  <a:srgbClr val="000000"/>
                </a:solidFill>
                <a:latin typeface="Calibri" pitchFamily="34" charset="0"/>
              </a:rPr>
              <a:t>65349676a</a:t>
            </a:r>
            <a:endParaRPr lang="en-GB" sz="1200">
              <a:solidFill>
                <a:srgbClr val="000000"/>
              </a:solidFill>
              <a:latin typeface="Calibri" pitchFamily="34" charset="0"/>
            </a:endParaRP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  <a:defRPr/>
            </a:pPr>
            <a:endParaRPr lang="en-GB" sz="1200">
              <a:solidFill>
                <a:srgbClr val="000000"/>
              </a:solidFill>
              <a:latin typeface="Calibri" pitchFamily="34" charset="0"/>
            </a:endParaRP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  <a:defRPr/>
            </a:pPr>
            <a:endParaRPr lang="en-GB" sz="12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497646"/>
            <a:ext cx="12192000" cy="1472184"/>
          </a:xfrm>
          <a:solidFill>
            <a:schemeClr val="accent1"/>
          </a:solidFill>
        </p:spPr>
        <p:txBody>
          <a:bodyPr>
            <a:normAutofit/>
          </a:bodyPr>
          <a:lstStyle>
            <a:lvl1pPr algn="ctr">
              <a:defRPr sz="2800" b="1" cap="none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990074"/>
            <a:ext cx="10363200" cy="1500187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00ABB9D-C611-46FE-BBB6-0F81A655484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239639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8084" y="1095376"/>
            <a:ext cx="5596763" cy="51419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3884" y="1095376"/>
            <a:ext cx="5596763" cy="51419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4D2800F-E7F1-4FC7-8911-E33845CF89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149449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Bold Lead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8084" y="1095376"/>
            <a:ext cx="5608157" cy="5141913"/>
          </a:xfrm>
        </p:spPr>
        <p:txBody>
          <a:bodyPr>
            <a:normAutofit/>
          </a:bodyPr>
          <a:lstStyle>
            <a:lvl1pPr marL="0" indent="0">
              <a:buNone/>
              <a:defRPr sz="1800" b="1">
                <a:solidFill>
                  <a:schemeClr val="accent1"/>
                </a:solidFill>
              </a:defRPr>
            </a:lvl1pPr>
            <a:lvl2pPr marL="171450" indent="-171450">
              <a:buSzPct val="115000"/>
              <a:buFont typeface="Arial" pitchFamily="34" charset="0"/>
              <a:buChar char="•"/>
              <a:defRPr sz="1600" b="1"/>
            </a:lvl2pPr>
            <a:lvl3pPr marL="573088" indent="-231775">
              <a:buFont typeface="Arial" pitchFamily="34" charset="0"/>
              <a:buChar char="–"/>
              <a:defRPr sz="1400"/>
            </a:lvl3pPr>
            <a:lvl4pPr marL="914400" indent="-171450">
              <a:buFont typeface="Arial" pitchFamily="34" charset="0"/>
              <a:buChar char="•"/>
              <a:defRPr sz="1200"/>
            </a:lvl4pPr>
            <a:lvl5pPr marL="1316038" indent="-171450">
              <a:buFont typeface="Arial" pitchFamily="34" charset="0"/>
              <a:buChar char="–"/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3884" y="1095376"/>
            <a:ext cx="5608157" cy="5141913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800" b="1">
                <a:solidFill>
                  <a:schemeClr val="accent1"/>
                </a:solidFill>
              </a:defRPr>
            </a:lvl1pPr>
            <a:lvl2pPr marL="171450" indent="-171450">
              <a:buSzPct val="115000"/>
              <a:buFont typeface="Arial" pitchFamily="34" charset="0"/>
              <a:buChar char="•"/>
              <a:defRPr sz="1600" b="1"/>
            </a:lvl2pPr>
            <a:lvl3pPr marL="573088" indent="-231775">
              <a:buFont typeface="Arial" pitchFamily="34" charset="0"/>
              <a:buChar char="–"/>
              <a:defRPr sz="1400"/>
            </a:lvl3pPr>
            <a:lvl4pPr marL="914400" indent="-171450">
              <a:buFont typeface="Arial" pitchFamily="34" charset="0"/>
              <a:buChar char="•"/>
              <a:defRPr sz="1200"/>
            </a:lvl4pPr>
            <a:lvl5pPr marL="1316038" indent="-171450">
              <a:buFont typeface="Arial" pitchFamily="34" charset="0"/>
              <a:buChar char="–"/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E9B24B1-3E0F-4F07-8A7E-E4ECC613C1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548190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56F29B0-9D31-46FF-B85F-F089D63575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874640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AF013F8-7539-431E-B93B-1C54155F716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5675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404EB-A80E-4327-B72C-CFB2A3DAF6DB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1E62C-CCC1-4861-BA26-AC6A5333E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57492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_no graph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2387398"/>
      </p:ext>
    </p:extLst>
  </p:cSld>
  <p:clrMapOvr>
    <a:masterClrMapping/>
  </p:clrMapOvr>
  <p:transition advClick="0"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:\Roche\Powerpoint and email template\Studio\Powerpoint template files\Vemurafenib Powerpoint title RGB 1404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0" y="6613526"/>
            <a:ext cx="12192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z="1000" b="1">
                <a:solidFill>
                  <a:schemeClr val="bg2"/>
                </a:solidFill>
                <a:latin typeface="Helvetica" pitchFamily="34" charset="0"/>
              </a:rPr>
              <a:t>Confidential – for internal use only. Local regulatory, medical, and legal review required before local or external use.  </a:t>
            </a:r>
          </a:p>
        </p:txBody>
      </p:sp>
      <p:sp>
        <p:nvSpPr>
          <p:cNvPr id="7270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11300" y="2152650"/>
            <a:ext cx="10585451" cy="1295400"/>
          </a:xfrm>
        </p:spPr>
        <p:txBody>
          <a:bodyPr/>
          <a:lstStyle>
            <a:lvl1pPr algn="ctr">
              <a:defRPr sz="38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7270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00817" y="3582988"/>
            <a:ext cx="8930216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7100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404EB-A80E-4327-B72C-CFB2A3DAF6DB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1E62C-CCC1-4861-BA26-AC6A5333E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668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404EB-A80E-4327-B72C-CFB2A3DAF6DB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1E62C-CCC1-4861-BA26-AC6A5333E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545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404EB-A80E-4327-B72C-CFB2A3DAF6DB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1E62C-CCC1-4861-BA26-AC6A5333E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054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404EB-A80E-4327-B72C-CFB2A3DAF6DB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1E62C-CCC1-4861-BA26-AC6A5333E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108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404EB-A80E-4327-B72C-CFB2A3DAF6DB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1E62C-CCC1-4861-BA26-AC6A5333E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809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404EB-A80E-4327-B72C-CFB2A3DAF6DB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1E62C-CCC1-4861-BA26-AC6A5333E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536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5404EB-A80E-4327-B72C-CFB2A3DAF6DB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21E62C-CCC1-4861-BA26-AC6A5333E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649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DBF1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 txBox="1">
            <a:spLocks noChangeArrowheads="1"/>
          </p:cNvSpPr>
          <p:nvPr/>
        </p:nvSpPr>
        <p:spPr bwMode="auto">
          <a:xfrm>
            <a:off x="0" y="1"/>
            <a:ext cx="12192000" cy="887413"/>
          </a:xfrm>
          <a:prstGeom prst="rect">
            <a:avLst/>
          </a:prstGeom>
          <a:solidFill>
            <a:srgbClr val="17375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en-GB" sz="2800" b="1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38467" y="6554788"/>
            <a:ext cx="753533" cy="30321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Calibri" panose="020F0502020204030204" pitchFamily="34" charset="0"/>
              </a:defRPr>
            </a:lvl1pPr>
          </a:lstStyle>
          <a:p>
            <a:fld id="{A6EEBD59-7A49-438D-9EA9-EC28F595A8F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328084" y="0"/>
            <a:ext cx="11531600" cy="87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28084" y="1095376"/>
            <a:ext cx="11531600" cy="5141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0" name="Text Placeholder 5"/>
          <p:cNvSpPr txBox="1">
            <a:spLocks/>
          </p:cNvSpPr>
          <p:nvPr/>
        </p:nvSpPr>
        <p:spPr bwMode="auto">
          <a:xfrm>
            <a:off x="1" y="6591300"/>
            <a:ext cx="1007110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  <a:defRPr/>
            </a:pPr>
            <a:r>
              <a:rPr lang="en-GB" sz="1200">
                <a:solidFill>
                  <a:srgbClr val="000000"/>
                </a:solidFill>
                <a:latin typeface="Calibri" pitchFamily="34" charset="0"/>
              </a:rPr>
              <a:t>F. Hoffmann-La Roche Ltd, CH-4070, Basel, Switzerland, May 2011. No. </a:t>
            </a:r>
            <a:r>
              <a:rPr lang="en-US" sz="1200">
                <a:solidFill>
                  <a:srgbClr val="000000"/>
                </a:solidFill>
                <a:latin typeface="Calibri" pitchFamily="34" charset="0"/>
              </a:rPr>
              <a:t>65349676a</a:t>
            </a:r>
            <a:endParaRPr lang="en-GB" sz="1200">
              <a:solidFill>
                <a:srgbClr val="000000"/>
              </a:solidFill>
              <a:latin typeface="Calibri" pitchFamily="34" charset="0"/>
            </a:endParaRP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  <a:defRPr/>
            </a:pPr>
            <a:endParaRPr lang="en-GB" sz="1200">
              <a:solidFill>
                <a:srgbClr val="000000"/>
              </a:solidFill>
              <a:latin typeface="Calibri" pitchFamily="34" charset="0"/>
            </a:endParaRP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  <a:defRPr/>
            </a:pPr>
            <a:endParaRPr lang="en-GB" sz="1200">
              <a:solidFill>
                <a:srgbClr val="0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3992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hdr="0" ftr="0" dt="0"/>
  <p:txStyles>
    <p:titleStyle>
      <a:lvl1pPr algn="ctr" rtl="0" eaLnBrk="0" fontAlgn="base" hangingPunct="0">
        <a:lnSpc>
          <a:spcPct val="95000"/>
        </a:lnSpc>
        <a:spcBef>
          <a:spcPts val="200"/>
        </a:spcBef>
        <a:spcAft>
          <a:spcPct val="0"/>
        </a:spcAft>
        <a:defRPr sz="2800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ts val="20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2pPr>
      <a:lvl3pPr algn="ctr" rtl="0" eaLnBrk="0" fontAlgn="base" hangingPunct="0">
        <a:lnSpc>
          <a:spcPct val="95000"/>
        </a:lnSpc>
        <a:spcBef>
          <a:spcPts val="20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3pPr>
      <a:lvl4pPr algn="ctr" rtl="0" eaLnBrk="0" fontAlgn="base" hangingPunct="0">
        <a:lnSpc>
          <a:spcPct val="95000"/>
        </a:lnSpc>
        <a:spcBef>
          <a:spcPts val="20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4pPr>
      <a:lvl5pPr algn="ctr" rtl="0" eaLnBrk="0" fontAlgn="base" hangingPunct="0">
        <a:lnSpc>
          <a:spcPct val="95000"/>
        </a:lnSpc>
        <a:spcBef>
          <a:spcPts val="20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5pPr>
      <a:lvl6pPr marL="457200" algn="ctr" rtl="0" fontAlgn="base">
        <a:lnSpc>
          <a:spcPct val="95000"/>
        </a:lnSpc>
        <a:spcBef>
          <a:spcPts val="20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6pPr>
      <a:lvl7pPr marL="914400" algn="ctr" rtl="0" fontAlgn="base">
        <a:lnSpc>
          <a:spcPct val="95000"/>
        </a:lnSpc>
        <a:spcBef>
          <a:spcPts val="20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7pPr>
      <a:lvl8pPr marL="1371600" algn="ctr" rtl="0" fontAlgn="base">
        <a:lnSpc>
          <a:spcPct val="95000"/>
        </a:lnSpc>
        <a:spcBef>
          <a:spcPts val="20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8pPr>
      <a:lvl9pPr marL="1828800" algn="ctr" rtl="0" fontAlgn="base">
        <a:lnSpc>
          <a:spcPct val="95000"/>
        </a:lnSpc>
        <a:spcBef>
          <a:spcPts val="20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9pPr>
    </p:titleStyle>
    <p:bodyStyle>
      <a:lvl1pPr marL="171450" indent="-171450" algn="l" rtl="0" eaLnBrk="0" fontAlgn="base" hangingPunct="0">
        <a:lnSpc>
          <a:spcPct val="95000"/>
        </a:lnSpc>
        <a:spcBef>
          <a:spcPts val="900"/>
        </a:spcBef>
        <a:spcAft>
          <a:spcPct val="0"/>
        </a:spcAft>
        <a:buClr>
          <a:schemeClr val="accent1"/>
        </a:buClr>
        <a:buSzPct val="115000"/>
        <a:buFont typeface="Arial" panose="020B0604020202020204" pitchFamily="34" charset="0"/>
        <a:buChar char="•"/>
        <a:defRPr b="1" kern="1200">
          <a:solidFill>
            <a:schemeClr val="tx2"/>
          </a:solidFill>
          <a:latin typeface="+mj-lt"/>
          <a:ea typeface="+mn-ea"/>
          <a:cs typeface="+mn-cs"/>
        </a:defRPr>
      </a:lvl1pPr>
      <a:lvl2pPr marL="573088" indent="-231775" algn="l" rtl="0" eaLnBrk="0" fontAlgn="base" hangingPunct="0">
        <a:lnSpc>
          <a:spcPct val="95000"/>
        </a:lnSpc>
        <a:spcBef>
          <a:spcPts val="4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–"/>
        <a:defRPr sz="1600" kern="1200">
          <a:solidFill>
            <a:schemeClr val="tx2"/>
          </a:solidFill>
          <a:latin typeface="+mj-lt"/>
          <a:ea typeface="+mn-ea"/>
          <a:cs typeface="+mn-cs"/>
        </a:defRPr>
      </a:lvl2pPr>
      <a:lvl3pPr marL="914400" indent="-171450" algn="l" rtl="0" eaLnBrk="0" fontAlgn="base" hangingPunct="0">
        <a:lnSpc>
          <a:spcPct val="95000"/>
        </a:lnSpc>
        <a:spcBef>
          <a:spcPts val="3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j-lt"/>
          <a:ea typeface="+mn-ea"/>
          <a:cs typeface="+mn-cs"/>
        </a:defRPr>
      </a:lvl3pPr>
      <a:lvl4pPr marL="1316038" indent="-171450" algn="l" rtl="0" eaLnBrk="0" fontAlgn="base" hangingPunct="0">
        <a:lnSpc>
          <a:spcPct val="95000"/>
        </a:lnSpc>
        <a:spcBef>
          <a:spcPts val="2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–"/>
        <a:defRPr sz="1200" kern="1200">
          <a:solidFill>
            <a:schemeClr val="tx2"/>
          </a:solidFill>
          <a:latin typeface="+mj-lt"/>
          <a:ea typeface="+mn-ea"/>
          <a:cs typeface="+mn-cs"/>
        </a:defRPr>
      </a:lvl4pPr>
      <a:lvl5pPr marL="1657350" indent="-169863" algn="l" rtl="0" eaLnBrk="0" fontAlgn="base" hangingPunct="0">
        <a:lnSpc>
          <a:spcPct val="95000"/>
        </a:lnSpc>
        <a:spcBef>
          <a:spcPts val="2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2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DBF1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 txBox="1">
            <a:spLocks noChangeArrowheads="1"/>
          </p:cNvSpPr>
          <p:nvPr/>
        </p:nvSpPr>
        <p:spPr bwMode="auto">
          <a:xfrm>
            <a:off x="0" y="1"/>
            <a:ext cx="12192000" cy="887413"/>
          </a:xfrm>
          <a:prstGeom prst="rect">
            <a:avLst/>
          </a:prstGeom>
          <a:solidFill>
            <a:srgbClr val="17375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en-GB" sz="2800" b="1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38467" y="6554788"/>
            <a:ext cx="753533" cy="30321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Calibri" panose="020F0502020204030204" pitchFamily="34" charset="0"/>
              </a:defRPr>
            </a:lvl1pPr>
          </a:lstStyle>
          <a:p>
            <a:fld id="{94450950-A827-4FEE-A957-F4F3E6603672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328084" y="0"/>
            <a:ext cx="11531600" cy="87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28084" y="1095376"/>
            <a:ext cx="11531600" cy="5141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0" name="Text Placeholder 5"/>
          <p:cNvSpPr txBox="1">
            <a:spLocks/>
          </p:cNvSpPr>
          <p:nvPr/>
        </p:nvSpPr>
        <p:spPr bwMode="auto">
          <a:xfrm>
            <a:off x="1" y="6591300"/>
            <a:ext cx="1007110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  <a:defRPr/>
            </a:pPr>
            <a:r>
              <a:rPr lang="en-GB" sz="1200">
                <a:solidFill>
                  <a:srgbClr val="000000"/>
                </a:solidFill>
                <a:latin typeface="Calibri" pitchFamily="34" charset="0"/>
              </a:rPr>
              <a:t>F. Hoffmann-La Roche Ltd, CH-4070, Basel, Switzerland, May 2011. No. </a:t>
            </a:r>
            <a:r>
              <a:rPr lang="en-US" sz="1200">
                <a:solidFill>
                  <a:srgbClr val="000000"/>
                </a:solidFill>
                <a:latin typeface="Calibri" pitchFamily="34" charset="0"/>
              </a:rPr>
              <a:t>65349676a</a:t>
            </a:r>
            <a:endParaRPr lang="en-GB" sz="1200">
              <a:solidFill>
                <a:srgbClr val="000000"/>
              </a:solidFill>
              <a:latin typeface="Calibri" pitchFamily="34" charset="0"/>
            </a:endParaRP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  <a:defRPr/>
            </a:pPr>
            <a:endParaRPr lang="en-GB" sz="1200">
              <a:solidFill>
                <a:srgbClr val="000000"/>
              </a:solidFill>
              <a:latin typeface="Calibri" pitchFamily="34" charset="0"/>
            </a:endParaRP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  <a:defRPr/>
            </a:pPr>
            <a:endParaRPr lang="en-GB" sz="1200">
              <a:solidFill>
                <a:srgbClr val="0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790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</p:sldLayoutIdLst>
  <p:hf hdr="0" ftr="0" dt="0"/>
  <p:txStyles>
    <p:titleStyle>
      <a:lvl1pPr algn="ctr" rtl="0" eaLnBrk="0" fontAlgn="base" hangingPunct="0">
        <a:lnSpc>
          <a:spcPct val="95000"/>
        </a:lnSpc>
        <a:spcBef>
          <a:spcPts val="200"/>
        </a:spcBef>
        <a:spcAft>
          <a:spcPct val="0"/>
        </a:spcAft>
        <a:defRPr sz="2800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ts val="20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2pPr>
      <a:lvl3pPr algn="ctr" rtl="0" eaLnBrk="0" fontAlgn="base" hangingPunct="0">
        <a:lnSpc>
          <a:spcPct val="95000"/>
        </a:lnSpc>
        <a:spcBef>
          <a:spcPts val="20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3pPr>
      <a:lvl4pPr algn="ctr" rtl="0" eaLnBrk="0" fontAlgn="base" hangingPunct="0">
        <a:lnSpc>
          <a:spcPct val="95000"/>
        </a:lnSpc>
        <a:spcBef>
          <a:spcPts val="20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4pPr>
      <a:lvl5pPr algn="ctr" rtl="0" eaLnBrk="0" fontAlgn="base" hangingPunct="0">
        <a:lnSpc>
          <a:spcPct val="95000"/>
        </a:lnSpc>
        <a:spcBef>
          <a:spcPts val="20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5pPr>
      <a:lvl6pPr marL="457200" algn="ctr" rtl="0" fontAlgn="base">
        <a:lnSpc>
          <a:spcPct val="95000"/>
        </a:lnSpc>
        <a:spcBef>
          <a:spcPts val="20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6pPr>
      <a:lvl7pPr marL="914400" algn="ctr" rtl="0" fontAlgn="base">
        <a:lnSpc>
          <a:spcPct val="95000"/>
        </a:lnSpc>
        <a:spcBef>
          <a:spcPts val="20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7pPr>
      <a:lvl8pPr marL="1371600" algn="ctr" rtl="0" fontAlgn="base">
        <a:lnSpc>
          <a:spcPct val="95000"/>
        </a:lnSpc>
        <a:spcBef>
          <a:spcPts val="20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8pPr>
      <a:lvl9pPr marL="1828800" algn="ctr" rtl="0" fontAlgn="base">
        <a:lnSpc>
          <a:spcPct val="95000"/>
        </a:lnSpc>
        <a:spcBef>
          <a:spcPts val="20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9pPr>
    </p:titleStyle>
    <p:bodyStyle>
      <a:lvl1pPr marL="171450" indent="-171450" algn="l" rtl="0" eaLnBrk="0" fontAlgn="base" hangingPunct="0">
        <a:lnSpc>
          <a:spcPct val="95000"/>
        </a:lnSpc>
        <a:spcBef>
          <a:spcPts val="900"/>
        </a:spcBef>
        <a:spcAft>
          <a:spcPct val="0"/>
        </a:spcAft>
        <a:buClr>
          <a:schemeClr val="accent1"/>
        </a:buClr>
        <a:buSzPct val="115000"/>
        <a:buFont typeface="Arial" panose="020B0604020202020204" pitchFamily="34" charset="0"/>
        <a:buChar char="•"/>
        <a:defRPr b="1" kern="1200">
          <a:solidFill>
            <a:schemeClr val="tx2"/>
          </a:solidFill>
          <a:latin typeface="+mj-lt"/>
          <a:ea typeface="+mn-ea"/>
          <a:cs typeface="+mn-cs"/>
        </a:defRPr>
      </a:lvl1pPr>
      <a:lvl2pPr marL="573088" indent="-231775" algn="l" rtl="0" eaLnBrk="0" fontAlgn="base" hangingPunct="0">
        <a:lnSpc>
          <a:spcPct val="95000"/>
        </a:lnSpc>
        <a:spcBef>
          <a:spcPts val="4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–"/>
        <a:defRPr sz="1600" kern="1200">
          <a:solidFill>
            <a:schemeClr val="tx2"/>
          </a:solidFill>
          <a:latin typeface="+mj-lt"/>
          <a:ea typeface="+mn-ea"/>
          <a:cs typeface="+mn-cs"/>
        </a:defRPr>
      </a:lvl2pPr>
      <a:lvl3pPr marL="914400" indent="-171450" algn="l" rtl="0" eaLnBrk="0" fontAlgn="base" hangingPunct="0">
        <a:lnSpc>
          <a:spcPct val="95000"/>
        </a:lnSpc>
        <a:spcBef>
          <a:spcPts val="3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j-lt"/>
          <a:ea typeface="+mn-ea"/>
          <a:cs typeface="+mn-cs"/>
        </a:defRPr>
      </a:lvl3pPr>
      <a:lvl4pPr marL="1316038" indent="-171450" algn="l" rtl="0" eaLnBrk="0" fontAlgn="base" hangingPunct="0">
        <a:lnSpc>
          <a:spcPct val="95000"/>
        </a:lnSpc>
        <a:spcBef>
          <a:spcPts val="2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–"/>
        <a:defRPr sz="1200" kern="1200">
          <a:solidFill>
            <a:schemeClr val="tx2"/>
          </a:solidFill>
          <a:latin typeface="+mj-lt"/>
          <a:ea typeface="+mn-ea"/>
          <a:cs typeface="+mn-cs"/>
        </a:defRPr>
      </a:lvl4pPr>
      <a:lvl5pPr marL="1657350" indent="-169863" algn="l" rtl="0" eaLnBrk="0" fontAlgn="base" hangingPunct="0">
        <a:lnSpc>
          <a:spcPct val="95000"/>
        </a:lnSpc>
        <a:spcBef>
          <a:spcPts val="2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2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E2927D9-A20C-4689-8070-14095582F5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0661" y="2660991"/>
            <a:ext cx="10230678" cy="1012375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en-US" sz="3200" b="1" dirty="0">
                <a:latin typeface="+mn-lt"/>
              </a:rPr>
              <a:t/>
            </a:r>
            <a:br>
              <a:rPr lang="en-US" sz="3200" b="1" dirty="0">
                <a:latin typeface="+mn-lt"/>
              </a:rPr>
            </a:br>
            <a:r>
              <a:rPr lang="en-US" sz="3200" b="1" dirty="0">
                <a:latin typeface="+mn-lt"/>
              </a:rPr>
              <a:t>Management Of Metastatic Malignant Melanoma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C967F85-1641-4138-A0D4-9BF26DFD42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63218"/>
            <a:ext cx="9144000" cy="1655763"/>
          </a:xfrm>
        </p:spPr>
        <p:txBody>
          <a:bodyPr>
            <a:normAutofit/>
          </a:bodyPr>
          <a:lstStyle/>
          <a:p>
            <a:r>
              <a:rPr lang="en-US" sz="3200" dirty="0"/>
              <a:t>Dr Malek </a:t>
            </a:r>
            <a:r>
              <a:rPr lang="en-US" sz="3200" dirty="0" err="1"/>
              <a:t>Alhamidi</a:t>
            </a:r>
            <a:r>
              <a:rPr lang="en-US" sz="3200" dirty="0"/>
              <a:t>, MD</a:t>
            </a:r>
          </a:p>
          <a:p>
            <a:r>
              <a:rPr lang="en-US" sz="3200" dirty="0"/>
              <a:t>Dec 14, 2023</a:t>
            </a:r>
          </a:p>
          <a:p>
            <a:endParaRPr lang="en-US" sz="32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1568C13B-7889-452E-BD8B-36A2C0113B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0007" y="234011"/>
            <a:ext cx="3071665" cy="185737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69E08888-C50B-42B5-B758-86E67D098B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0438" y="234011"/>
            <a:ext cx="2771555" cy="1971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3341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94418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3200" b="1" dirty="0">
                <a:solidFill>
                  <a:srgbClr val="000000"/>
                </a:solidFill>
                <a:effectLst/>
                <a:latin typeface="+mn-lt"/>
              </a:rPr>
              <a:t>Recommendations for </a:t>
            </a:r>
            <a:r>
              <a:rPr lang="en-US" sz="3200" b="1" dirty="0">
                <a:solidFill>
                  <a:srgbClr val="C00000"/>
                </a:solidFill>
                <a:effectLst/>
                <a:latin typeface="+mn-lt"/>
              </a:rPr>
              <a:t>First-line</a:t>
            </a:r>
            <a:r>
              <a:rPr lang="en-US" sz="3200" b="1" dirty="0">
                <a:solidFill>
                  <a:srgbClr val="000000"/>
                </a:solidFill>
                <a:effectLst/>
                <a:latin typeface="+mn-lt"/>
              </a:rPr>
              <a:t> Systemic Therapy</a:t>
            </a:r>
            <a:endParaRPr lang="en-US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8857"/>
            <a:ext cx="10515600" cy="479810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b="1" i="0" dirty="0">
                <a:solidFill>
                  <a:srgbClr val="C00000"/>
                </a:solidFill>
                <a:effectLst/>
              </a:rPr>
              <a:t>Immune checkpoint inhibitor 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options in this setting include:</a:t>
            </a:r>
          </a:p>
          <a:p>
            <a:r>
              <a:rPr lang="en-US" sz="2200" b="1" dirty="0">
                <a:solidFill>
                  <a:srgbClr val="000000"/>
                </a:solidFill>
              </a:rPr>
              <a:t>A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nti-PD-1 monotherapy with </a:t>
            </a:r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pembrolizumab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 (category 1) or </a:t>
            </a:r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nivolumab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 (category 1) </a:t>
            </a:r>
          </a:p>
          <a:p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Nivolumab/ipilimumab combination 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therapy (category 1)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8EA4348F-FF9E-45F2-B5B0-96E4038BA885}"/>
              </a:ext>
            </a:extLst>
          </p:cNvPr>
          <p:cNvSpPr/>
          <p:nvPr/>
        </p:nvSpPr>
        <p:spPr>
          <a:xfrm>
            <a:off x="7409792" y="6206522"/>
            <a:ext cx="4351283" cy="3291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NCCN Guidelines Version 3,2023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274DD707-1614-402B-89E7-D8693DC7E97F}"/>
              </a:ext>
            </a:extLst>
          </p:cNvPr>
          <p:cNvSpPr/>
          <p:nvPr/>
        </p:nvSpPr>
        <p:spPr>
          <a:xfrm>
            <a:off x="838200" y="3941379"/>
            <a:ext cx="10544503" cy="8986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i="0" dirty="0">
                <a:solidFill>
                  <a:srgbClr val="000000"/>
                </a:solidFill>
                <a:effectLst/>
              </a:rPr>
              <a:t>Immune checkpoint inhibitors have been shown to be effective regardless of </a:t>
            </a:r>
            <a:r>
              <a:rPr lang="en-US" sz="2400" b="1" i="1" dirty="0">
                <a:solidFill>
                  <a:srgbClr val="000000"/>
                </a:solidFill>
                <a:effectLst/>
              </a:rPr>
              <a:t>BRAF  </a:t>
            </a:r>
            <a:r>
              <a:rPr lang="en-US" sz="2400" b="1" i="0" dirty="0">
                <a:solidFill>
                  <a:srgbClr val="000000"/>
                </a:solidFill>
                <a:effectLst/>
              </a:rPr>
              <a:t>mutation status (both </a:t>
            </a:r>
            <a:r>
              <a:rPr lang="en-US" sz="2400" b="1" i="1" dirty="0">
                <a:solidFill>
                  <a:srgbClr val="000000"/>
                </a:solidFill>
                <a:effectLst/>
              </a:rPr>
              <a:t>BRAF </a:t>
            </a:r>
            <a:r>
              <a:rPr lang="en-US" sz="2400" b="1" i="0" dirty="0">
                <a:solidFill>
                  <a:srgbClr val="000000"/>
                </a:solidFill>
                <a:effectLst/>
              </a:rPr>
              <a:t>mutant and </a:t>
            </a:r>
            <a:r>
              <a:rPr lang="en-US" sz="2400" b="1" i="1" dirty="0">
                <a:solidFill>
                  <a:srgbClr val="000000"/>
                </a:solidFill>
                <a:effectLst/>
              </a:rPr>
              <a:t>BRAF </a:t>
            </a:r>
            <a:r>
              <a:rPr lang="en-US" sz="2400" b="1" i="0" dirty="0">
                <a:solidFill>
                  <a:srgbClr val="000000"/>
                </a:solidFill>
                <a:effectLst/>
              </a:rPr>
              <a:t>wild-type metastatic disease)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5267176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94418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3200" b="1" dirty="0">
                <a:solidFill>
                  <a:srgbClr val="000000"/>
                </a:solidFill>
                <a:effectLst/>
                <a:latin typeface="+mn-lt"/>
              </a:rPr>
              <a:t>Recommendations for </a:t>
            </a:r>
            <a:r>
              <a:rPr lang="en-US" sz="3200" b="1" dirty="0">
                <a:solidFill>
                  <a:srgbClr val="C00000"/>
                </a:solidFill>
                <a:effectLst/>
                <a:latin typeface="+mn-lt"/>
              </a:rPr>
              <a:t>First-line</a:t>
            </a:r>
            <a:r>
              <a:rPr lang="en-US" sz="3200" b="1" dirty="0">
                <a:solidFill>
                  <a:srgbClr val="000000"/>
                </a:solidFill>
                <a:effectLst/>
                <a:latin typeface="+mn-lt"/>
              </a:rPr>
              <a:t> Systemic Therapy</a:t>
            </a:r>
            <a:endParaRPr lang="en-US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378857"/>
            <a:ext cx="10922876" cy="479810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b="1" i="0" dirty="0">
                <a:solidFill>
                  <a:srgbClr val="C00000"/>
                </a:solidFill>
                <a:effectLst/>
              </a:rPr>
              <a:t>Immune checkpoint inhibitors</a:t>
            </a:r>
            <a:endParaRPr lang="en-US" sz="2200" b="1" i="0" dirty="0">
              <a:solidFill>
                <a:srgbClr val="000000"/>
              </a:solidFill>
              <a:effectLst/>
            </a:endParaRPr>
          </a:p>
          <a:p>
            <a:r>
              <a:rPr lang="en-US" sz="2200" b="1" i="0" dirty="0">
                <a:effectLst/>
              </a:rPr>
              <a:t>Selection between </a:t>
            </a:r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anti-PD-1 monotherapy </a:t>
            </a:r>
            <a:r>
              <a:rPr lang="en-US" sz="2200" b="1" i="0" dirty="0">
                <a:effectLst/>
              </a:rPr>
              <a:t>and</a:t>
            </a:r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 nivolumab/ipilimumab combination 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therapy should be informed by the consideration that: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 Combination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 therapy may </a:t>
            </a:r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improve PFS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 Combination 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is associated with a </a:t>
            </a:r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much higher risk of serious immun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e-</a:t>
            </a:r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mediated toxicities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2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200" b="1" i="0" dirty="0">
                <a:solidFill>
                  <a:srgbClr val="000000"/>
                </a:solidFill>
                <a:effectLst/>
              </a:rPr>
              <a:t>Treatment selection should therefore be informed by </a:t>
            </a:r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consideration of 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the patient’s</a:t>
            </a:r>
            <a:br>
              <a:rPr lang="en-US" sz="2200" b="1" i="0" dirty="0">
                <a:solidFill>
                  <a:srgbClr val="000000"/>
                </a:solidFill>
                <a:effectLst/>
              </a:rPr>
            </a:br>
            <a:r>
              <a:rPr lang="en-US" sz="2200" b="1" i="0" dirty="0">
                <a:solidFill>
                  <a:srgbClr val="000000"/>
                </a:solidFill>
                <a:effectLst/>
              </a:rPr>
              <a:t>overall health, medical history, concomitant therapies, comorbidities, and compliance with proactive monitoring and management of AEs</a:t>
            </a:r>
          </a:p>
          <a:p>
            <a:endParaRPr lang="en-US" sz="2200" b="1" i="0" dirty="0">
              <a:solidFill>
                <a:srgbClr val="000000"/>
              </a:solidFill>
              <a:effectLst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D5BA335E-BA41-471B-A9E3-76E313FF00BA}"/>
              </a:ext>
            </a:extLst>
          </p:cNvPr>
          <p:cNvSpPr/>
          <p:nvPr/>
        </p:nvSpPr>
        <p:spPr>
          <a:xfrm>
            <a:off x="7409792" y="6206522"/>
            <a:ext cx="4351283" cy="3291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NCCN Guidelines Version 3,2023</a:t>
            </a:r>
          </a:p>
        </p:txBody>
      </p:sp>
    </p:spTree>
    <p:extLst>
      <p:ext uri="{BB962C8B-B14F-4D97-AF65-F5344CB8AC3E}">
        <p14:creationId xmlns:p14="http://schemas.microsoft.com/office/powerpoint/2010/main" val="1628979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9423400" cy="694418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3200" b="1" i="1" dirty="0">
                <a:solidFill>
                  <a:srgbClr val="000000"/>
                </a:solidFill>
                <a:effectLst/>
              </a:rPr>
              <a:t/>
            </a:r>
            <a:br>
              <a:rPr lang="en-US" sz="3200" b="1" i="1" dirty="0">
                <a:solidFill>
                  <a:srgbClr val="000000"/>
                </a:solidFill>
                <a:effectLst/>
              </a:rPr>
            </a:br>
            <a:r>
              <a:rPr lang="en-US" sz="3200" b="1" dirty="0">
                <a:solidFill>
                  <a:srgbClr val="000000"/>
                </a:solidFill>
                <a:effectLst/>
                <a:latin typeface="+mn-lt"/>
              </a:rPr>
              <a:t>Recommendations for </a:t>
            </a:r>
            <a:r>
              <a:rPr lang="en-US" sz="3200" b="1" dirty="0">
                <a:solidFill>
                  <a:srgbClr val="C00000"/>
                </a:solidFill>
                <a:effectLst/>
                <a:latin typeface="+mn-lt"/>
              </a:rPr>
              <a:t>First-line</a:t>
            </a:r>
            <a:r>
              <a:rPr lang="en-US" sz="3200" b="1" dirty="0">
                <a:solidFill>
                  <a:srgbClr val="000000"/>
                </a:solidFill>
                <a:effectLst/>
                <a:latin typeface="+mn-lt"/>
              </a:rPr>
              <a:t> Systemic Therapy</a:t>
            </a:r>
            <a:r>
              <a:rPr lang="en-US" sz="3200" b="1" i="1" dirty="0">
                <a:solidFill>
                  <a:srgbClr val="000000"/>
                </a:solidFill>
                <a:effectLst/>
              </a:rPr>
              <a:t/>
            </a:r>
            <a:br>
              <a:rPr lang="en-US" sz="3200" b="1" i="1" dirty="0">
                <a:solidFill>
                  <a:srgbClr val="000000"/>
                </a:solidFill>
                <a:effectLst/>
              </a:rPr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8857"/>
            <a:ext cx="10515600" cy="479810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b="1" i="0" dirty="0">
                <a:solidFill>
                  <a:srgbClr val="C00000"/>
                </a:solidFill>
                <a:effectLst/>
              </a:rPr>
              <a:t>Immune checkpoint inhibitors</a:t>
            </a:r>
            <a:endParaRPr lang="en-US" sz="2200" b="1" i="0" dirty="0">
              <a:solidFill>
                <a:srgbClr val="000000"/>
              </a:solidFill>
              <a:effectLst/>
            </a:endParaRPr>
          </a:p>
          <a:p>
            <a:pPr marL="0" indent="0">
              <a:buNone/>
            </a:pPr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Relative indications for combination nivolumab/ipilimumab in comparison to PD-1</a:t>
            </a:r>
            <a:b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</a:br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monotherapy 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include: </a:t>
            </a:r>
          </a:p>
          <a:p>
            <a:r>
              <a:rPr lang="en-US" sz="2200" b="1" dirty="0">
                <a:solidFill>
                  <a:srgbClr val="000000"/>
                </a:solidFill>
              </a:rPr>
              <a:t>P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atient willingness to take on high risk of </a:t>
            </a:r>
            <a:r>
              <a:rPr lang="en-US" sz="2200" b="1" i="0" dirty="0" err="1">
                <a:solidFill>
                  <a:srgbClr val="000000"/>
                </a:solidFill>
                <a:effectLst/>
              </a:rPr>
              <a:t>irAEs</a:t>
            </a:r>
            <a:endParaRPr lang="en-US" sz="2200" b="1" i="0" dirty="0">
              <a:solidFill>
                <a:srgbClr val="000000"/>
              </a:solidFill>
              <a:effectLst/>
            </a:endParaRPr>
          </a:p>
          <a:p>
            <a:r>
              <a:rPr lang="en-US" sz="2200" b="1" dirty="0">
                <a:solidFill>
                  <a:srgbClr val="000000"/>
                </a:solidFill>
              </a:rPr>
              <a:t>A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bsence of comorbidities or auto-immune processes that would elevate the risk of </a:t>
            </a:r>
            <a:r>
              <a:rPr lang="en-US" sz="2200" b="1" i="0" dirty="0" err="1">
                <a:solidFill>
                  <a:srgbClr val="000000"/>
                </a:solidFill>
                <a:effectLst/>
              </a:rPr>
              <a:t>irAEs</a:t>
            </a:r>
            <a:endParaRPr lang="en-US" sz="2200" b="1" i="0" dirty="0">
              <a:solidFill>
                <a:srgbClr val="000000"/>
              </a:solidFill>
              <a:effectLst/>
            </a:endParaRPr>
          </a:p>
          <a:p>
            <a:r>
              <a:rPr lang="en-US" sz="2200" b="1" dirty="0">
                <a:solidFill>
                  <a:srgbClr val="000000"/>
                </a:solidFill>
              </a:rPr>
              <a:t>P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atient social support and anticipated compliance with medical team to handle toxicities</a:t>
            </a:r>
          </a:p>
          <a:p>
            <a:r>
              <a:rPr lang="en-US" sz="2200" b="1" i="0" dirty="0">
                <a:solidFill>
                  <a:srgbClr val="000000"/>
                </a:solidFill>
                <a:effectLst/>
              </a:rPr>
              <a:t>Absent/low tissue PD-L1 expression</a:t>
            </a:r>
            <a:r>
              <a:rPr lang="en-US" sz="2200" b="1" dirty="0"/>
              <a:t> </a:t>
            </a:r>
            <a:br>
              <a:rPr lang="en-US" sz="2200" b="1" dirty="0"/>
            </a:br>
            <a:endParaRPr lang="en-US" sz="2200" b="1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5279BBC3-11A9-4417-B5BF-2ECD2437A983}"/>
              </a:ext>
            </a:extLst>
          </p:cNvPr>
          <p:cNvSpPr/>
          <p:nvPr/>
        </p:nvSpPr>
        <p:spPr>
          <a:xfrm>
            <a:off x="7409792" y="6206522"/>
            <a:ext cx="4351283" cy="3291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NCCN Guidelines Version 3,2023</a:t>
            </a:r>
          </a:p>
        </p:txBody>
      </p:sp>
    </p:spTree>
    <p:extLst>
      <p:ext uri="{BB962C8B-B14F-4D97-AF65-F5344CB8AC3E}">
        <p14:creationId xmlns:p14="http://schemas.microsoft.com/office/powerpoint/2010/main" val="30058145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3325" y="223236"/>
            <a:ext cx="11067392" cy="694418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3200" b="1" i="0" dirty="0">
                <a:effectLst/>
                <a:latin typeface="+mn-lt"/>
              </a:rPr>
              <a:t/>
            </a:r>
            <a:br>
              <a:rPr lang="en-US" sz="3200" b="1" i="0" dirty="0">
                <a:effectLst/>
                <a:latin typeface="+mn-lt"/>
              </a:rPr>
            </a:br>
            <a:r>
              <a:rPr lang="en-US" sz="3200" b="1" i="0" dirty="0">
                <a:effectLst/>
                <a:latin typeface="+mn-lt"/>
              </a:rPr>
              <a:t>Immune checkpoint inhibitors</a:t>
            </a:r>
            <a:br>
              <a:rPr lang="en-US" sz="3200" b="1" i="0" dirty="0">
                <a:effectLst/>
                <a:latin typeface="+mn-lt"/>
              </a:rPr>
            </a:br>
            <a:endParaRPr lang="en-US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325" y="1029947"/>
            <a:ext cx="11067392" cy="479810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b="1" dirty="0">
                <a:solidFill>
                  <a:srgbClr val="C00000"/>
                </a:solidFill>
                <a:effectLst/>
              </a:rPr>
              <a:t>Kinetics of Response to Pembrolizumab</a:t>
            </a:r>
          </a:p>
          <a:p>
            <a:r>
              <a:rPr lang="en-US" sz="2200" b="1" i="0" dirty="0">
                <a:solidFill>
                  <a:srgbClr val="000000"/>
                </a:solidFill>
                <a:effectLst/>
              </a:rPr>
              <a:t>In clinical trials the </a:t>
            </a:r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median time to response for pembrolizumab 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of approximately </a:t>
            </a:r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12 weeks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, similar to ipilimumab and nivolumab, and similar to chemotherapy</a:t>
            </a:r>
          </a:p>
          <a:p>
            <a:endParaRPr lang="en-US" sz="2200" b="1" i="0" dirty="0">
              <a:solidFill>
                <a:srgbClr val="000000"/>
              </a:solidFill>
              <a:effectLst/>
            </a:endParaRPr>
          </a:p>
          <a:p>
            <a:r>
              <a:rPr lang="en-US" sz="2200" b="1" i="0" dirty="0">
                <a:solidFill>
                  <a:srgbClr val="000000"/>
                </a:solidFill>
                <a:effectLst/>
              </a:rPr>
              <a:t>Long-term follow-up from several studies has shown that </a:t>
            </a:r>
            <a:r>
              <a:rPr lang="en-US" sz="2200" b="1" i="0" dirty="0">
                <a:solidFill>
                  <a:srgbClr val="C00000"/>
                </a:solidFill>
                <a:effectLst/>
              </a:rPr>
              <a:t>late responses to pembrolizumab </a:t>
            </a:r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can be observed more than a year after the start of treatment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, and that initial partial responses may become complete responses with time</a:t>
            </a:r>
          </a:p>
          <a:p>
            <a:endParaRPr lang="en-US" sz="2200" b="1" i="0" dirty="0">
              <a:solidFill>
                <a:srgbClr val="000000"/>
              </a:solidFill>
              <a:effectLst/>
            </a:endParaRPr>
          </a:p>
          <a:p>
            <a:r>
              <a:rPr lang="en-US" sz="2200" b="1" i="0" dirty="0">
                <a:solidFill>
                  <a:srgbClr val="000000"/>
                </a:solidFill>
                <a:effectLst/>
              </a:rPr>
              <a:t>A pooled analysis of cohorts from </a:t>
            </a:r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KEYNOTE-001 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with long-term follow-up (median 43 months) showed that </a:t>
            </a:r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16% of patients achieved complete response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, with </a:t>
            </a:r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median</a:t>
            </a:r>
            <a:b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</a:br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time to complete response of 12 months, ranging from 3 to 36 months</a:t>
            </a:r>
          </a:p>
          <a:p>
            <a:endParaRPr lang="en-US" sz="2200" b="1" i="0" dirty="0">
              <a:solidFill>
                <a:srgbClr val="000000"/>
              </a:solidFill>
              <a:effectLst/>
            </a:endParaRPr>
          </a:p>
          <a:p>
            <a:r>
              <a:rPr lang="en-US" sz="2200" b="1" i="0" dirty="0">
                <a:solidFill>
                  <a:srgbClr val="000000"/>
                </a:solidFill>
                <a:effectLst/>
              </a:rPr>
              <a:t>Across trials long-term follow-up has shown that </a:t>
            </a:r>
            <a:r>
              <a:rPr lang="en-US" sz="2200" b="1" i="0" dirty="0">
                <a:solidFill>
                  <a:srgbClr val="C00000"/>
                </a:solidFill>
                <a:effectLst/>
              </a:rPr>
              <a:t>responses to pembrolizumab are very long-lived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, with </a:t>
            </a:r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median duration ranging from 23 months 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(2 mg/kg Q3W arm in Keynote-002) to much longer (</a:t>
            </a:r>
            <a:r>
              <a:rPr lang="en-US" sz="2200" b="1" i="0" dirty="0" err="1">
                <a:solidFill>
                  <a:srgbClr val="000000"/>
                </a:solidFill>
                <a:effectLst/>
              </a:rPr>
              <a:t>eg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, not reached even after 33.9 months follow-up in KEYNOTE-006)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DE3D9213-3E6C-48E3-8AAF-011EBA28FECD}"/>
              </a:ext>
            </a:extLst>
          </p:cNvPr>
          <p:cNvSpPr/>
          <p:nvPr/>
        </p:nvSpPr>
        <p:spPr>
          <a:xfrm>
            <a:off x="7441323" y="6528896"/>
            <a:ext cx="4351283" cy="3291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NCCN Guidelines Version 3,2023</a:t>
            </a:r>
          </a:p>
        </p:txBody>
      </p:sp>
    </p:spTree>
    <p:extLst>
      <p:ext uri="{BB962C8B-B14F-4D97-AF65-F5344CB8AC3E}">
        <p14:creationId xmlns:p14="http://schemas.microsoft.com/office/powerpoint/2010/main" val="35091014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6"/>
            <a:ext cx="10515599" cy="694418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3200" b="1" dirty="0">
                <a:latin typeface="+mn-lt"/>
              </a:rPr>
              <a:t>Immune Related Adverse Events</a:t>
            </a:r>
            <a:endParaRPr lang="en-US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315795"/>
            <a:ext cx="10515600" cy="4798106"/>
          </a:xfrm>
        </p:spPr>
        <p:txBody>
          <a:bodyPr>
            <a:noAutofit/>
          </a:bodyPr>
          <a:lstStyle/>
          <a:p>
            <a:r>
              <a:rPr lang="en-US" sz="2200" b="1" i="0" dirty="0">
                <a:solidFill>
                  <a:srgbClr val="000000"/>
                </a:solidFill>
                <a:effectLst/>
              </a:rPr>
              <a:t>Treatment-related AEs occur in a high percentage of patients treated with anti-CTLA-4 or anti-PD-1 agents</a:t>
            </a:r>
          </a:p>
          <a:p>
            <a:endParaRPr lang="en-US" sz="2200" b="1" dirty="0">
              <a:solidFill>
                <a:srgbClr val="000000"/>
              </a:solidFill>
            </a:endParaRPr>
          </a:p>
          <a:p>
            <a:r>
              <a:rPr lang="en-US" sz="2200" b="1" dirty="0">
                <a:solidFill>
                  <a:srgbClr val="C00000"/>
                </a:solidFill>
              </a:rPr>
              <a:t>G</a:t>
            </a:r>
            <a:r>
              <a:rPr lang="en-US" sz="2200" b="1" i="0" dirty="0">
                <a:solidFill>
                  <a:srgbClr val="C00000"/>
                </a:solidFill>
                <a:effectLst/>
              </a:rPr>
              <a:t>rade 3–4 related AEs 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occur in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b="1" i="0" dirty="0">
                <a:solidFill>
                  <a:srgbClr val="000000"/>
                </a:solidFill>
                <a:effectLst/>
              </a:rPr>
              <a:t> 22% of patients receiving anti-PD-1 therapy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b="1" i="0" dirty="0">
                <a:solidFill>
                  <a:srgbClr val="000000"/>
                </a:solidFill>
                <a:effectLst/>
              </a:rPr>
              <a:t> 20% to 30% of patients receiving ipilimumab monotherapy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b="1" i="0" dirty="0">
                <a:solidFill>
                  <a:srgbClr val="000000"/>
                </a:solidFill>
                <a:effectLst/>
              </a:rPr>
              <a:t> </a:t>
            </a:r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50% to 60% of patients receiving nivolumab/ipilimumab 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combination therapy</a:t>
            </a:r>
          </a:p>
          <a:p>
            <a:endParaRPr lang="en-US" sz="2200" b="1" i="0" dirty="0">
              <a:solidFill>
                <a:srgbClr val="000000"/>
              </a:solidFill>
              <a:effectLst/>
            </a:endParaRPr>
          </a:p>
          <a:p>
            <a:r>
              <a:rPr lang="en-US" sz="2200" b="1" i="0" dirty="0">
                <a:solidFill>
                  <a:srgbClr val="000000"/>
                </a:solidFill>
                <a:effectLst/>
              </a:rPr>
              <a:t>Careful selection of patients and AE monitoring and management are therefore critical to safe administration of all of these agents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F7D3C15-8D99-422F-83E4-7552A12323C6}"/>
              </a:ext>
            </a:extLst>
          </p:cNvPr>
          <p:cNvSpPr/>
          <p:nvPr/>
        </p:nvSpPr>
        <p:spPr>
          <a:xfrm>
            <a:off x="7409792" y="6336957"/>
            <a:ext cx="4351283" cy="3291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NCCN Guidelines Version 3,2023</a:t>
            </a:r>
          </a:p>
        </p:txBody>
      </p:sp>
    </p:spTree>
    <p:extLst>
      <p:ext uri="{BB962C8B-B14F-4D97-AF65-F5344CB8AC3E}">
        <p14:creationId xmlns:p14="http://schemas.microsoft.com/office/powerpoint/2010/main" val="34541868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6"/>
            <a:ext cx="10515599" cy="694418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3200" b="1" dirty="0">
                <a:solidFill>
                  <a:srgbClr val="000000"/>
                </a:solidFill>
                <a:effectLst/>
                <a:latin typeface="+mn-lt"/>
              </a:rPr>
              <a:t>Immune Checkpoint Inhibitor Administration</a:t>
            </a:r>
            <a:endParaRPr lang="en-US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73905"/>
            <a:ext cx="10515600" cy="4798106"/>
          </a:xfrm>
        </p:spPr>
        <p:txBody>
          <a:bodyPr>
            <a:noAutofit/>
          </a:bodyPr>
          <a:lstStyle/>
          <a:p>
            <a:r>
              <a:rPr lang="en-US" sz="2200" b="1" i="0" dirty="0">
                <a:solidFill>
                  <a:srgbClr val="000000"/>
                </a:solidFill>
                <a:effectLst/>
              </a:rPr>
              <a:t>Among other factors, patient selection should take into consideration: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b="1" dirty="0">
                <a:solidFill>
                  <a:srgbClr val="000000"/>
                </a:solidFill>
              </a:rPr>
              <a:t> A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ge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b="1" dirty="0">
                <a:solidFill>
                  <a:srgbClr val="000000"/>
                </a:solidFill>
              </a:rPr>
              <a:t> C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omorbidities (</a:t>
            </a:r>
            <a:r>
              <a:rPr lang="en-US" sz="2200" b="1" i="0" dirty="0" err="1">
                <a:solidFill>
                  <a:srgbClr val="000000"/>
                </a:solidFill>
                <a:effectLst/>
              </a:rPr>
              <a:t>eg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, disease processes whose manifestations might be confused with immune-related toxicities)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b="1" dirty="0">
                <a:solidFill>
                  <a:srgbClr val="000000"/>
                </a:solidFill>
              </a:rPr>
              <a:t> C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oncomitant medications (</a:t>
            </a:r>
            <a:r>
              <a:rPr lang="en-US" sz="2200" b="1" i="0" dirty="0" err="1">
                <a:solidFill>
                  <a:srgbClr val="000000"/>
                </a:solidFill>
                <a:effectLst/>
              </a:rPr>
              <a:t>eg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, immunosuppressive therapies)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b="1" dirty="0">
                <a:solidFill>
                  <a:srgbClr val="000000"/>
                </a:solidFill>
              </a:rPr>
              <a:t> O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verall performance status</a:t>
            </a:r>
          </a:p>
          <a:p>
            <a:endParaRPr lang="en-US" sz="2200" b="1" i="0" dirty="0">
              <a:solidFill>
                <a:srgbClr val="000000"/>
              </a:solidFill>
              <a:effectLst/>
            </a:endParaRPr>
          </a:p>
          <a:p>
            <a:r>
              <a:rPr lang="en-US" sz="2200" b="1" i="0" dirty="0">
                <a:solidFill>
                  <a:srgbClr val="000000"/>
                </a:solidFill>
                <a:effectLst/>
              </a:rPr>
              <a:t>Patients with underlying autoimmune disorders are generally excluded from treatment with immune checkpoint inhibitors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3BB9E0EB-8756-4127-8BE9-E9FBE3E34383}"/>
              </a:ext>
            </a:extLst>
          </p:cNvPr>
          <p:cNvSpPr/>
          <p:nvPr/>
        </p:nvSpPr>
        <p:spPr>
          <a:xfrm>
            <a:off x="7409792" y="6336957"/>
            <a:ext cx="4351283" cy="3291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NCCN Guidelines Version 3,2023</a:t>
            </a:r>
          </a:p>
        </p:txBody>
      </p:sp>
    </p:spTree>
    <p:extLst>
      <p:ext uri="{BB962C8B-B14F-4D97-AF65-F5344CB8AC3E}">
        <p14:creationId xmlns:p14="http://schemas.microsoft.com/office/powerpoint/2010/main" val="37287481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8512601-CFDD-4E0F-8414-A2E37B38D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4020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Immune Related Adverse Events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D9F7786-9FF3-4354-8CEB-1D140EE80A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4905"/>
            <a:ext cx="10515600" cy="4742058"/>
          </a:xfrm>
        </p:spPr>
        <p:txBody>
          <a:bodyPr/>
          <a:lstStyle/>
          <a:p>
            <a:r>
              <a:rPr lang="en-US" sz="2400" b="1" dirty="0"/>
              <a:t>They similar to autoimmune disorders</a:t>
            </a:r>
          </a:p>
          <a:p>
            <a:r>
              <a:rPr lang="en-US" sz="2400" b="1" dirty="0"/>
              <a:t>Immune system sees healthy cells as a threat and attacks them</a:t>
            </a:r>
          </a:p>
          <a:p>
            <a:r>
              <a:rPr lang="en-US" sz="2400" b="1" dirty="0"/>
              <a:t>Range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from mild to life threatening</a:t>
            </a:r>
          </a:p>
          <a:p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Most are manageable if found and treated early</a:t>
            </a:r>
          </a:p>
          <a:p>
            <a:r>
              <a:rPr lang="en-US" sz="2400" b="1" dirty="0"/>
              <a:t>Effects tend to be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more severe when treatment includes both main types of ICIs</a:t>
            </a:r>
          </a:p>
          <a:p>
            <a:r>
              <a:rPr lang="en-US" sz="2400" b="1" dirty="0"/>
              <a:t>Can occur during or after treatment</a:t>
            </a:r>
          </a:p>
          <a:p>
            <a:r>
              <a:rPr lang="en-US" sz="2400" b="1" dirty="0"/>
              <a:t>More than one major organ may be affected</a:t>
            </a:r>
          </a:p>
          <a:p>
            <a:r>
              <a:rPr lang="en-US" sz="2400" b="1" dirty="0"/>
              <a:t>May worsen with each dose of immunotherapy</a:t>
            </a:r>
            <a:endParaRPr lang="en-US" b="1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92F153FC-A1FD-40B5-B71D-F245260983D2}"/>
              </a:ext>
            </a:extLst>
          </p:cNvPr>
          <p:cNvSpPr/>
          <p:nvPr/>
        </p:nvSpPr>
        <p:spPr>
          <a:xfrm>
            <a:off x="2269671" y="6221186"/>
            <a:ext cx="8964386" cy="32657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  <a:r>
              <a:rPr lang="en-US" dirty="0">
                <a:solidFill>
                  <a:schemeClr val="tx1"/>
                </a:solidFill>
              </a:rPr>
              <a:t>NCCN Guidelines, Version 3.2023: Management of ICIs Related Toxicities</a:t>
            </a:r>
          </a:p>
        </p:txBody>
      </p:sp>
    </p:spTree>
    <p:extLst>
      <p:ext uri="{BB962C8B-B14F-4D97-AF65-F5344CB8AC3E}">
        <p14:creationId xmlns:p14="http://schemas.microsoft.com/office/powerpoint/2010/main" val="29811520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5218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+mn-lt"/>
              </a:rPr>
              <a:t>Immune checkpoint inhibitors related toxicities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60786"/>
            <a:ext cx="10515600" cy="4616177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>
                <a:solidFill>
                  <a:srgbClr val="C00000"/>
                </a:solidFill>
                <a:latin typeface="+mn-lt"/>
              </a:rPr>
              <a:t>Some </a:t>
            </a:r>
            <a:r>
              <a:rPr lang="en-US" sz="2400" b="1" dirty="0" err="1">
                <a:solidFill>
                  <a:srgbClr val="C00000"/>
                </a:solidFill>
                <a:latin typeface="+mn-lt"/>
              </a:rPr>
              <a:t>irAEs</a:t>
            </a:r>
            <a:r>
              <a:rPr lang="en-US" sz="2400" b="1" dirty="0">
                <a:solidFill>
                  <a:srgbClr val="C00000"/>
                </a:solidFill>
                <a:latin typeface="+mn-lt"/>
              </a:rPr>
              <a:t> may misattributed to:</a:t>
            </a:r>
            <a:endParaRPr lang="en-US" sz="2400" b="1" dirty="0">
              <a:solidFill>
                <a:srgbClr val="C00000"/>
              </a:solidFill>
            </a:endParaRPr>
          </a:p>
          <a:p>
            <a:r>
              <a:rPr lang="en-US" sz="2400" b="1" dirty="0">
                <a:solidFill>
                  <a:srgbClr val="202124"/>
                </a:solidFill>
              </a:rPr>
              <a:t>Infection </a:t>
            </a:r>
          </a:p>
          <a:p>
            <a:r>
              <a:rPr lang="en-US" sz="2400" b="1" dirty="0">
                <a:solidFill>
                  <a:srgbClr val="202124"/>
                </a:solidFill>
              </a:rPr>
              <a:t>D</a:t>
            </a:r>
            <a:r>
              <a:rPr lang="en-US" sz="2400" b="1" i="0" dirty="0">
                <a:solidFill>
                  <a:srgbClr val="202124"/>
                </a:solidFill>
                <a:effectLst/>
              </a:rPr>
              <a:t>isease progression</a:t>
            </a:r>
            <a:endParaRPr lang="en-US" sz="2400" b="1" dirty="0">
              <a:solidFill>
                <a:srgbClr val="202124"/>
              </a:solidFill>
            </a:endParaRPr>
          </a:p>
          <a:p>
            <a:r>
              <a:rPr lang="en-US" sz="2400" b="1" dirty="0">
                <a:solidFill>
                  <a:srgbClr val="202124"/>
                </a:solidFill>
              </a:rPr>
              <a:t>Pseudo-progression</a:t>
            </a:r>
          </a:p>
          <a:p>
            <a:endParaRPr lang="en-US" sz="2400" b="1" dirty="0">
              <a:solidFill>
                <a:srgbClr val="202124"/>
              </a:solidFill>
            </a:endParaRPr>
          </a:p>
          <a:p>
            <a:endParaRPr lang="en-US" sz="2400" b="1" dirty="0">
              <a:solidFill>
                <a:srgbClr val="202124"/>
              </a:solidFill>
            </a:endParaRPr>
          </a:p>
          <a:p>
            <a:r>
              <a:rPr lang="en-US" sz="2400" b="1" dirty="0"/>
              <a:t>Early recognition of symptoms and prompt intervention are key goals for the management of </a:t>
            </a:r>
            <a:r>
              <a:rPr lang="en-US" sz="2400" b="1" dirty="0" err="1"/>
              <a:t>irAEs</a:t>
            </a:r>
            <a:endParaRPr lang="en-US" sz="2400" b="1" dirty="0"/>
          </a:p>
          <a:p>
            <a:pPr marL="0" indent="0">
              <a:buNone/>
            </a:pPr>
            <a:endParaRPr lang="en-US" sz="2400" b="1" dirty="0">
              <a:solidFill>
                <a:srgbClr val="202124"/>
              </a:solidFill>
            </a:endParaRPr>
          </a:p>
          <a:p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4895B8FD-88DC-46DE-89C7-E736A683EB47}"/>
              </a:ext>
            </a:extLst>
          </p:cNvPr>
          <p:cNvSpPr/>
          <p:nvPr/>
        </p:nvSpPr>
        <p:spPr>
          <a:xfrm>
            <a:off x="2269671" y="6221186"/>
            <a:ext cx="8964386" cy="32657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  <a:r>
              <a:rPr lang="en-US" dirty="0">
                <a:solidFill>
                  <a:schemeClr val="tx1"/>
                </a:solidFill>
              </a:rPr>
              <a:t>NCCN Guidelines, Version 3.2023: Management of ICIs Related Toxicities</a:t>
            </a:r>
          </a:p>
        </p:txBody>
      </p:sp>
    </p:spTree>
    <p:extLst>
      <p:ext uri="{BB962C8B-B14F-4D97-AF65-F5344CB8AC3E}">
        <p14:creationId xmlns:p14="http://schemas.microsoft.com/office/powerpoint/2010/main" val="37146649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5218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2800" b="1" dirty="0">
                <a:latin typeface="+mn-lt"/>
              </a:rPr>
              <a:t>Management of immune checkpoint inhibitors related toxicities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60786"/>
            <a:ext cx="10515600" cy="4616177"/>
          </a:xfrm>
        </p:spPr>
        <p:txBody>
          <a:bodyPr>
            <a:normAutofit/>
          </a:bodyPr>
          <a:lstStyle/>
          <a:p>
            <a:r>
              <a:rPr lang="en-US" sz="2400" b="1" dirty="0"/>
              <a:t>The </a:t>
            </a:r>
            <a:r>
              <a:rPr lang="en-US" sz="2400" b="1" dirty="0">
                <a:solidFill>
                  <a:srgbClr val="C00000"/>
                </a:solidFill>
              </a:rPr>
              <a:t>primary facts of </a:t>
            </a:r>
            <a:r>
              <a:rPr lang="en-US" sz="2400" b="1" dirty="0" err="1">
                <a:solidFill>
                  <a:srgbClr val="C00000"/>
                </a:solidFill>
              </a:rPr>
              <a:t>irAE</a:t>
            </a:r>
            <a:r>
              <a:rPr lang="en-US" sz="2400" b="1" dirty="0">
                <a:solidFill>
                  <a:srgbClr val="C00000"/>
                </a:solidFill>
              </a:rPr>
              <a:t> management </a:t>
            </a:r>
            <a:r>
              <a:rPr lang="en-US" sz="2400" b="1" dirty="0"/>
              <a:t>include: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b="1" dirty="0"/>
              <a:t>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Recognition</a:t>
            </a:r>
            <a:r>
              <a:rPr lang="en-US" sz="2400" b="1" dirty="0"/>
              <a:t> and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grading of toxicity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b="1" dirty="0"/>
              <a:t> Immunosuppression: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Corticosteroids</a:t>
            </a:r>
            <a:r>
              <a:rPr lang="en-US" sz="2400" b="1" dirty="0"/>
              <a:t> then other immuno-suppressive agents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b="1" dirty="0"/>
              <a:t>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Individualized modification to ICI administration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endParaRPr lang="en-US" sz="2400" b="1" dirty="0"/>
          </a:p>
          <a:p>
            <a:r>
              <a:rPr lang="en-US" sz="2400" b="1" dirty="0">
                <a:solidFill>
                  <a:srgbClr val="C00000"/>
                </a:solidFill>
              </a:rPr>
              <a:t>Significant </a:t>
            </a:r>
            <a:r>
              <a:rPr lang="en-US" sz="2400" b="1" dirty="0" err="1">
                <a:solidFill>
                  <a:srgbClr val="C00000"/>
                </a:solidFill>
              </a:rPr>
              <a:t>irAEs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b="1" dirty="0"/>
              <a:t> Often necessitate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holding immunotherapy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b="1" dirty="0"/>
              <a:t>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Permanent discontinuation </a:t>
            </a:r>
            <a:r>
              <a:rPr lang="en-US" sz="2400" b="1" dirty="0"/>
              <a:t>of the class of agent associated with toxicity in the setting of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certain severe </a:t>
            </a: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</a:rPr>
              <a:t>irAEs</a:t>
            </a:r>
            <a:endParaRPr lang="en-US" sz="24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5E9942D7-8498-47E3-9A82-0E21BE2FDFCB}"/>
              </a:ext>
            </a:extLst>
          </p:cNvPr>
          <p:cNvSpPr/>
          <p:nvPr/>
        </p:nvSpPr>
        <p:spPr>
          <a:xfrm>
            <a:off x="2931823" y="6329588"/>
            <a:ext cx="8964386" cy="32657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  <a:r>
              <a:rPr lang="en-US" dirty="0">
                <a:solidFill>
                  <a:schemeClr val="tx1"/>
                </a:solidFill>
              </a:rPr>
              <a:t>NCCN Guidelines, Version 3.2023: Management of ICIs Related Toxicities</a:t>
            </a:r>
          </a:p>
        </p:txBody>
      </p:sp>
    </p:spTree>
    <p:extLst>
      <p:ext uri="{BB962C8B-B14F-4D97-AF65-F5344CB8AC3E}">
        <p14:creationId xmlns:p14="http://schemas.microsoft.com/office/powerpoint/2010/main" val="11568369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5218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2800" b="1" dirty="0">
                <a:latin typeface="+mn-lt"/>
              </a:rPr>
              <a:t>Management of immune checkpoint inhibitors related toxicities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40070"/>
            <a:ext cx="10515600" cy="483689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rgbClr val="C00000"/>
                </a:solidFill>
              </a:rPr>
              <a:t>Corticosteroids</a:t>
            </a:r>
          </a:p>
          <a:p>
            <a:r>
              <a:rPr lang="en-US" sz="2800" b="1" dirty="0"/>
              <a:t>Are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the mainstay </a:t>
            </a:r>
            <a:r>
              <a:rPr lang="en-US" sz="2800" b="1" dirty="0"/>
              <a:t>of treatment for most high grade </a:t>
            </a:r>
            <a:r>
              <a:rPr lang="en-US" sz="2800" b="1" dirty="0" err="1"/>
              <a:t>irAEs</a:t>
            </a:r>
            <a:endParaRPr lang="en-US" sz="2800" b="1" dirty="0"/>
          </a:p>
          <a:p>
            <a:endParaRPr lang="en-US" sz="2800" b="1" i="0" dirty="0">
              <a:solidFill>
                <a:srgbClr val="1F1F1F"/>
              </a:solidFill>
              <a:effectLst/>
            </a:endParaRPr>
          </a:p>
          <a:p>
            <a:r>
              <a:rPr lang="en-US" sz="2800" b="1" i="0" dirty="0">
                <a:solidFill>
                  <a:srgbClr val="1F1F1F"/>
                </a:solidFill>
                <a:effectLst/>
              </a:rPr>
              <a:t>In the </a:t>
            </a:r>
            <a:r>
              <a:rPr lang="en-US" sz="28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vast majority </a:t>
            </a:r>
            <a:r>
              <a:rPr lang="en-US" sz="2800" b="1" i="0" dirty="0">
                <a:solidFill>
                  <a:srgbClr val="1F1F1F"/>
                </a:solidFill>
                <a:effectLst/>
              </a:rPr>
              <a:t>of </a:t>
            </a:r>
            <a:r>
              <a:rPr lang="en-US" sz="2800" b="1" i="0" dirty="0" err="1">
                <a:solidFill>
                  <a:srgbClr val="1F1F1F"/>
                </a:solidFill>
                <a:effectLst/>
              </a:rPr>
              <a:t>irAEs</a:t>
            </a:r>
            <a:r>
              <a:rPr lang="en-US" sz="2800" b="1" i="0" dirty="0">
                <a:solidFill>
                  <a:srgbClr val="1F1F1F"/>
                </a:solidFill>
                <a:effectLst/>
              </a:rPr>
              <a:t>, corticosteroids are </a:t>
            </a:r>
            <a:r>
              <a:rPr lang="en-US" sz="28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rapidly effective</a:t>
            </a:r>
          </a:p>
          <a:p>
            <a:endParaRPr lang="en-US" sz="2800" b="1" i="0" dirty="0">
              <a:solidFill>
                <a:srgbClr val="1F1F1F"/>
              </a:solidFill>
              <a:effectLst/>
            </a:endParaRPr>
          </a:p>
          <a:p>
            <a:r>
              <a:rPr lang="en-US" sz="2800" b="1" i="0" dirty="0">
                <a:solidFill>
                  <a:srgbClr val="1F1F1F"/>
                </a:solidFill>
                <a:effectLst/>
              </a:rPr>
              <a:t>If this is not the case and infection has been ruled out, additional immunosuppressive therapy should be considered </a:t>
            </a:r>
          </a:p>
          <a:p>
            <a:endParaRPr lang="en-US" sz="2800" b="1" dirty="0">
              <a:solidFill>
                <a:srgbClr val="FF0000"/>
              </a:solidFill>
            </a:endParaRPr>
          </a:p>
          <a:p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Severe or steroid refractory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</a:rPr>
              <a:t>irAEs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/>
              <a:t>may require administration of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additional immunosuppressive agents</a:t>
            </a:r>
          </a:p>
          <a:p>
            <a:endParaRPr lang="en-US" sz="2800" b="1" dirty="0"/>
          </a:p>
          <a:p>
            <a:r>
              <a:rPr lang="en-US" sz="2800" b="1" dirty="0"/>
              <a:t>For patients with severe </a:t>
            </a:r>
            <a:r>
              <a:rPr lang="en-US" sz="2800" b="1" dirty="0" err="1"/>
              <a:t>irAEs</a:t>
            </a:r>
            <a:r>
              <a:rPr lang="en-US" sz="2800" b="1" dirty="0"/>
              <a:t>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not responsive to steroids within 48 to 72 hours, initiation of an additional immunosuppressant agent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/>
              <a:t>may be warranted in consultation with the relevant medical specialist</a:t>
            </a:r>
          </a:p>
          <a:p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251D0629-3C14-425F-B7E9-CE47C7FC4D83}"/>
              </a:ext>
            </a:extLst>
          </p:cNvPr>
          <p:cNvSpPr/>
          <p:nvPr/>
        </p:nvSpPr>
        <p:spPr>
          <a:xfrm>
            <a:off x="2269671" y="6221186"/>
            <a:ext cx="8964386" cy="32657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  <a:r>
              <a:rPr lang="en-US" dirty="0">
                <a:solidFill>
                  <a:schemeClr val="tx1"/>
                </a:solidFill>
              </a:rPr>
              <a:t>NCCN Guidelines, Version 3.2023: Management of ICIs Related Toxicities</a:t>
            </a:r>
          </a:p>
        </p:txBody>
      </p:sp>
    </p:spTree>
    <p:extLst>
      <p:ext uri="{BB962C8B-B14F-4D97-AF65-F5344CB8AC3E}">
        <p14:creationId xmlns:p14="http://schemas.microsoft.com/office/powerpoint/2010/main" val="1206499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39" y="339000"/>
            <a:ext cx="11377749" cy="862784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en-US" sz="3800" b="1" dirty="0">
                <a:latin typeface="+mn-lt"/>
              </a:rPr>
              <a:t>More melanoma patients will be diagnosed in the future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3282403"/>
          </a:xfrm>
        </p:spPr>
        <p:txBody>
          <a:bodyPr>
            <a:normAutofit/>
          </a:bodyPr>
          <a:lstStyle/>
          <a:p>
            <a:r>
              <a:rPr lang="en-US" sz="2400" b="1" dirty="0"/>
              <a:t>Melanoma incidence is increasing in men </a:t>
            </a:r>
            <a:r>
              <a:rPr lang="en-US" sz="2400" b="1" dirty="0">
                <a:solidFill>
                  <a:srgbClr val="C00000"/>
                </a:solidFill>
              </a:rPr>
              <a:t>more rapidly </a:t>
            </a:r>
            <a:r>
              <a:rPr lang="en-US" sz="2400" b="1" dirty="0"/>
              <a:t>than any other malignancy and in women more rapidly than any other malignancy except lung cancer</a:t>
            </a:r>
          </a:p>
          <a:p>
            <a:endParaRPr lang="ar-SA" sz="2400" b="1" dirty="0"/>
          </a:p>
          <a:p>
            <a:r>
              <a:rPr lang="en-US" sz="2400" b="1" dirty="0"/>
              <a:t>Between 2002 and 2006 the incidence of melanoma increased at an overall rate of 33% for men and 23% for women</a:t>
            </a:r>
          </a:p>
          <a:p>
            <a:endParaRPr lang="ar-SA" sz="2400" b="1" dirty="0"/>
          </a:p>
          <a:p>
            <a:r>
              <a:rPr lang="en-US" sz="2400" b="1" dirty="0"/>
              <a:t>The guidelines of melanoma management </a:t>
            </a:r>
            <a:r>
              <a:rPr lang="en-US" sz="2400" b="1" dirty="0">
                <a:solidFill>
                  <a:srgbClr val="C00000"/>
                </a:solidFill>
              </a:rPr>
              <a:t>continue to change dramatically</a:t>
            </a:r>
          </a:p>
        </p:txBody>
      </p:sp>
    </p:spTree>
    <p:extLst>
      <p:ext uri="{BB962C8B-B14F-4D97-AF65-F5344CB8AC3E}">
        <p14:creationId xmlns:p14="http://schemas.microsoft.com/office/powerpoint/2010/main" val="25168232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5218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2800" b="1" dirty="0">
                <a:latin typeface="+mn-lt"/>
              </a:rPr>
              <a:t>Management of immune checkpoint inhibitors related toxicities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8898"/>
            <a:ext cx="10515600" cy="475806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b="1" i="0" dirty="0">
                <a:solidFill>
                  <a:srgbClr val="C00000"/>
                </a:solidFill>
                <a:effectLst/>
              </a:rPr>
              <a:t>Corticosteroid </a:t>
            </a:r>
          </a:p>
          <a:p>
            <a:r>
              <a:rPr lang="en-US" sz="2400" b="1" i="0" dirty="0">
                <a:solidFill>
                  <a:srgbClr val="1F1F1F"/>
                </a:solidFill>
                <a:effectLst/>
              </a:rPr>
              <a:t>Dose depends on the affected organ. For example, arthralgia induced by immunotherapies requires generally lower doses (0.2–0.4 mg/kg/day) compared with pneumonitis or colitis, which require higher doses (0.7–1.0 mg/kg/day) </a:t>
            </a:r>
          </a:p>
          <a:p>
            <a:endParaRPr lang="en-US" sz="2400" b="1" i="0" dirty="0">
              <a:solidFill>
                <a:srgbClr val="1F1F1F"/>
              </a:solidFill>
              <a:effectLst/>
            </a:endParaRPr>
          </a:p>
          <a:p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Appropriate duration and careful taper of corticosteroid therapy is important to prevent the recurrence of </a:t>
            </a: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</a:rPr>
              <a:t>irAEs</a:t>
            </a:r>
            <a:r>
              <a:rPr lang="en-US" sz="2400" b="1" i="0" dirty="0" err="1">
                <a:solidFill>
                  <a:srgbClr val="1F1F1F"/>
                </a:solidFill>
                <a:effectLst/>
              </a:rPr>
              <a:t>,the</a:t>
            </a:r>
            <a:r>
              <a:rPr lang="en-US" sz="2400" b="1" i="0" dirty="0">
                <a:solidFill>
                  <a:srgbClr val="1F1F1F"/>
                </a:solidFill>
                <a:effectLst/>
              </a:rPr>
              <a:t> dose of corticosteroids should be given daily (preferably in the morning) </a:t>
            </a:r>
            <a:r>
              <a:rPr lang="en-US" sz="24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until </a:t>
            </a:r>
            <a:r>
              <a:rPr lang="en-US" sz="2400" b="1" i="0" dirty="0" err="1">
                <a:solidFill>
                  <a:schemeClr val="accent1">
                    <a:lumMod val="75000"/>
                  </a:schemeClr>
                </a:solidFill>
                <a:effectLst/>
              </a:rPr>
              <a:t>irAE</a:t>
            </a:r>
            <a:r>
              <a:rPr lang="en-US" sz="24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 resolution </a:t>
            </a:r>
            <a:r>
              <a:rPr lang="en-US" sz="2400" b="1" i="0" dirty="0">
                <a:solidFill>
                  <a:srgbClr val="1F1F1F"/>
                </a:solidFill>
                <a:effectLst/>
              </a:rPr>
              <a:t>and must be then decreased gradually</a:t>
            </a:r>
          </a:p>
          <a:p>
            <a:endParaRPr lang="en-US" sz="2400" b="1" dirty="0">
              <a:solidFill>
                <a:srgbClr val="1F1F1F"/>
              </a:solidFill>
            </a:endParaRPr>
          </a:p>
          <a:p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F</a:t>
            </a:r>
            <a:r>
              <a:rPr lang="en-US" sz="24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ull-dose</a:t>
            </a:r>
            <a:r>
              <a:rPr lang="en-US" sz="2400" b="1" i="0" dirty="0">
                <a:solidFill>
                  <a:srgbClr val="1F1F1F"/>
                </a:solidFill>
                <a:effectLst/>
              </a:rPr>
              <a:t> corticosteroid treatment is typically given </a:t>
            </a:r>
            <a:r>
              <a:rPr lang="en-US" sz="24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for 2–3 weeks</a:t>
            </a:r>
            <a:r>
              <a:rPr lang="en-US" sz="2400" b="1" i="0" dirty="0">
                <a:solidFill>
                  <a:srgbClr val="1F1F1F"/>
                </a:solidFill>
                <a:effectLst/>
              </a:rPr>
              <a:t>, then </a:t>
            </a:r>
            <a:r>
              <a:rPr lang="en-US" sz="24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tapered over 4–6 weeks </a:t>
            </a:r>
            <a:r>
              <a:rPr lang="en-US" sz="2400" b="1" i="0" dirty="0">
                <a:solidFill>
                  <a:srgbClr val="1F1F1F"/>
                </a:solidFill>
                <a:effectLst/>
              </a:rPr>
              <a:t>and then withdrawn</a:t>
            </a:r>
          </a:p>
          <a:p>
            <a:endParaRPr lang="en-US" sz="2800" b="1" dirty="0"/>
          </a:p>
          <a:p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ABA2F27A-F938-4A43-8DE3-EB81ADC74A4D}"/>
              </a:ext>
            </a:extLst>
          </p:cNvPr>
          <p:cNvSpPr/>
          <p:nvPr/>
        </p:nvSpPr>
        <p:spPr>
          <a:xfrm>
            <a:off x="2269671" y="6221186"/>
            <a:ext cx="8964386" cy="32657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  <a:r>
              <a:rPr lang="en-US" dirty="0">
                <a:solidFill>
                  <a:schemeClr val="tx1"/>
                </a:solidFill>
              </a:rPr>
              <a:t>NCCN Guidelines, Version 3.2023: Management of ICIs Related Toxicities</a:t>
            </a:r>
          </a:p>
        </p:txBody>
      </p:sp>
    </p:spTree>
    <p:extLst>
      <p:ext uri="{BB962C8B-B14F-4D97-AF65-F5344CB8AC3E}">
        <p14:creationId xmlns:p14="http://schemas.microsoft.com/office/powerpoint/2010/main" val="4049651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75940"/>
            <a:ext cx="10515600" cy="745218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2800" b="1" dirty="0">
                <a:latin typeface="+mn-lt"/>
              </a:rPr>
              <a:t>Management of immune checkpoint inhibitors related toxicities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35118"/>
            <a:ext cx="10515600" cy="504184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</a:rPr>
              <a:t>Infliximab</a:t>
            </a:r>
          </a:p>
          <a:p>
            <a:r>
              <a:rPr lang="en-US" b="1" dirty="0"/>
              <a:t>Is a monoclonal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anti-TNF-α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/>
              <a:t>( tumor necrosis factor ) antibody used for treating various autoimmune diseases</a:t>
            </a:r>
          </a:p>
          <a:p>
            <a:pPr marL="0" indent="0">
              <a:buNone/>
            </a:pPr>
            <a:r>
              <a:rPr lang="en-US" b="1" dirty="0"/>
              <a:t> </a:t>
            </a:r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Can reactivate </a:t>
            </a:r>
            <a:r>
              <a:rPr lang="en-US" b="1" dirty="0"/>
              <a:t>tuberculosis and hepatitis </a:t>
            </a:r>
          </a:p>
          <a:p>
            <a:pPr marL="0" indent="0">
              <a:buNone/>
            </a:pPr>
            <a:endParaRPr lang="en-US" b="1" dirty="0"/>
          </a:p>
          <a:p>
            <a:r>
              <a:rPr lang="en-US" b="1" dirty="0"/>
              <a:t>Infliximab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blocks the interaction of TNFα with its receptors, inhibiting induction of pro-inflammatory cytokines (IL-1, IL-6)</a:t>
            </a:r>
            <a:r>
              <a:rPr lang="en-US" b="1" dirty="0"/>
              <a:t> and modulating the activity of immune effectors such as leukocytes, neutrophils, and eosinophils</a:t>
            </a:r>
          </a:p>
          <a:p>
            <a:endParaRPr lang="en-US" b="1" dirty="0"/>
          </a:p>
          <a:p>
            <a:r>
              <a:rPr lang="en-US" b="1" dirty="0"/>
              <a:t>Infliximab has become a commonly used agent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for treating steroid-refractory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irAEs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/>
              <a:t>that develop during ICI therapy</a:t>
            </a:r>
          </a:p>
          <a:p>
            <a:endParaRPr lang="en-US" b="1" dirty="0"/>
          </a:p>
          <a:p>
            <a:r>
              <a:rPr lang="en-US" b="1" dirty="0"/>
              <a:t>Duration of therapy with  Infliximab  for </a:t>
            </a:r>
            <a:r>
              <a:rPr lang="en-US" b="1" dirty="0" err="1"/>
              <a:t>irAEs</a:t>
            </a:r>
            <a:r>
              <a:rPr lang="en-US" b="1" dirty="0"/>
              <a:t> is not clearly defined, but is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typically a single dose</a:t>
            </a:r>
          </a:p>
          <a:p>
            <a:pPr marL="0" indent="0">
              <a:buNone/>
            </a:pPr>
            <a:endParaRPr lang="en-US" b="1" dirty="0"/>
          </a:p>
          <a:p>
            <a:endParaRPr lang="en-US" b="1" dirty="0"/>
          </a:p>
          <a:p>
            <a:endParaRPr lang="en-US" sz="2800" b="1" dirty="0"/>
          </a:p>
          <a:p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99F617BD-F568-4548-815E-27F5800D004A}"/>
              </a:ext>
            </a:extLst>
          </p:cNvPr>
          <p:cNvSpPr/>
          <p:nvPr/>
        </p:nvSpPr>
        <p:spPr>
          <a:xfrm>
            <a:off x="2269671" y="6221186"/>
            <a:ext cx="8964386" cy="32657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  <a:r>
              <a:rPr lang="en-US" dirty="0">
                <a:solidFill>
                  <a:schemeClr val="tx1"/>
                </a:solidFill>
              </a:rPr>
              <a:t>NCCN Guidelines, Version 3.2023: Management of ICIs Related Toxicities</a:t>
            </a:r>
          </a:p>
        </p:txBody>
      </p:sp>
    </p:spTree>
    <p:extLst>
      <p:ext uri="{BB962C8B-B14F-4D97-AF65-F5344CB8AC3E}">
        <p14:creationId xmlns:p14="http://schemas.microsoft.com/office/powerpoint/2010/main" val="20426799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5218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2800" b="1" dirty="0">
                <a:latin typeface="+mn-lt"/>
              </a:rPr>
              <a:t>Management of immune checkpoint inhibitors related toxicities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34662"/>
            <a:ext cx="10515600" cy="474230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</a:rPr>
              <a:t>Vedolizumab </a:t>
            </a:r>
          </a:p>
          <a:p>
            <a:r>
              <a:rPr lang="en-US" b="1" dirty="0"/>
              <a:t>Is an integrin antagonist that binds to </a:t>
            </a:r>
            <a:r>
              <a:rPr lang="el-GR" b="1" dirty="0"/>
              <a:t>α4β7 </a:t>
            </a:r>
            <a:r>
              <a:rPr lang="en-US" b="1" dirty="0"/>
              <a:t>integrin, blocking its interaction with mucosal </a:t>
            </a:r>
            <a:r>
              <a:rPr lang="en-US" b="1" dirty="0" err="1"/>
              <a:t>addressin</a:t>
            </a:r>
            <a:r>
              <a:rPr lang="en-US" b="1" dirty="0"/>
              <a:t> cell adhesion molecule-1 (MAdCAM-1),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inhibiting the migration of T cells across the endothelium into inflamed GI tissues</a:t>
            </a:r>
          </a:p>
          <a:p>
            <a:endParaRPr lang="en-US" b="1" dirty="0">
              <a:solidFill>
                <a:srgbClr val="FF0000"/>
              </a:solidFill>
            </a:endParaRPr>
          </a:p>
          <a:p>
            <a:r>
              <a:rPr lang="en-US" b="1" dirty="0"/>
              <a:t>Vedolizumab is currently indicated for treating GI inflammation due to ulcerative colitis and Crohn’s disease</a:t>
            </a:r>
          </a:p>
          <a:p>
            <a:endParaRPr lang="en-US" b="1" dirty="0"/>
          </a:p>
          <a:p>
            <a:r>
              <a:rPr lang="en-US" b="1" dirty="0"/>
              <a:t>Case reports have described the use of vedolizumab for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treating ICI-induced enterocolitis</a:t>
            </a:r>
          </a:p>
          <a:p>
            <a:endParaRPr lang="en-US" b="1" dirty="0"/>
          </a:p>
          <a:p>
            <a:r>
              <a:rPr lang="en-US" b="1" dirty="0"/>
              <a:t>Vedolizumab may provide more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specific immune suppression </a:t>
            </a:r>
            <a:r>
              <a:rPr lang="en-US" b="1" dirty="0"/>
              <a:t>for the inflamed GI mucosa, hence theoretically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sparing systemic immune suppression and anti-tumor immune responses </a:t>
            </a:r>
          </a:p>
          <a:p>
            <a:pPr marL="0" indent="0">
              <a:buNone/>
            </a:pPr>
            <a:endParaRPr lang="en-US" b="1" dirty="0"/>
          </a:p>
          <a:p>
            <a:endParaRPr lang="en-US" b="1" dirty="0"/>
          </a:p>
          <a:p>
            <a:endParaRPr lang="en-US" sz="2800" b="1" dirty="0"/>
          </a:p>
          <a:p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F26739BE-DF42-46AE-9F5C-22BA762FF015}"/>
              </a:ext>
            </a:extLst>
          </p:cNvPr>
          <p:cNvSpPr/>
          <p:nvPr/>
        </p:nvSpPr>
        <p:spPr>
          <a:xfrm>
            <a:off x="2269671" y="6221186"/>
            <a:ext cx="8964386" cy="32657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  <a:r>
              <a:rPr lang="en-US" dirty="0">
                <a:solidFill>
                  <a:schemeClr val="tx1"/>
                </a:solidFill>
              </a:rPr>
              <a:t>NCCN Guidelines, Version 3.2023: Management of ICIs Related Toxicities</a:t>
            </a:r>
          </a:p>
        </p:txBody>
      </p:sp>
    </p:spTree>
    <p:extLst>
      <p:ext uri="{BB962C8B-B14F-4D97-AF65-F5344CB8AC3E}">
        <p14:creationId xmlns:p14="http://schemas.microsoft.com/office/powerpoint/2010/main" val="9671733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6"/>
            <a:ext cx="10515599" cy="694418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3200" b="1" dirty="0">
                <a:solidFill>
                  <a:srgbClr val="000000"/>
                </a:solidFill>
                <a:effectLst/>
                <a:latin typeface="+mn-lt"/>
              </a:rPr>
              <a:t>Recommendations for </a:t>
            </a:r>
            <a:r>
              <a:rPr lang="en-US" sz="3200" b="1" dirty="0">
                <a:solidFill>
                  <a:srgbClr val="C00000"/>
                </a:solidFill>
                <a:effectLst/>
                <a:latin typeface="+mn-lt"/>
              </a:rPr>
              <a:t>First-line</a:t>
            </a:r>
            <a:r>
              <a:rPr lang="en-US" sz="3200" b="1" dirty="0">
                <a:solidFill>
                  <a:srgbClr val="000000"/>
                </a:solidFill>
                <a:effectLst/>
                <a:latin typeface="+mn-lt"/>
              </a:rPr>
              <a:t> Systemic Therapy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8857"/>
            <a:ext cx="10515600" cy="479810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b="1" i="0" dirty="0">
                <a:solidFill>
                  <a:srgbClr val="C00000"/>
                </a:solidFill>
                <a:effectLst/>
              </a:rPr>
              <a:t>BRAF-Targeted Therapies</a:t>
            </a:r>
          </a:p>
          <a:p>
            <a:r>
              <a:rPr lang="en-US" sz="2200" b="1" i="0" dirty="0">
                <a:solidFill>
                  <a:srgbClr val="000000"/>
                </a:solidFill>
                <a:effectLst/>
              </a:rPr>
              <a:t>Approximately </a:t>
            </a:r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half of patients 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with metastatic cutaneous melanoma harbor an activating mutation of </a:t>
            </a:r>
            <a:r>
              <a:rPr lang="en-US" sz="2200" b="1" i="1" dirty="0">
                <a:solidFill>
                  <a:srgbClr val="000000"/>
                </a:solidFill>
                <a:effectLst/>
              </a:rPr>
              <a:t>BRAF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, an intracellular signaling kinase in the MAPK pathway</a:t>
            </a:r>
          </a:p>
          <a:p>
            <a:r>
              <a:rPr lang="en-US" sz="2200" b="1" i="0" dirty="0">
                <a:solidFill>
                  <a:srgbClr val="000000"/>
                </a:solidFill>
                <a:effectLst/>
              </a:rPr>
              <a:t>Most </a:t>
            </a:r>
            <a:r>
              <a:rPr lang="en-US" sz="2200" b="1" i="1" dirty="0">
                <a:solidFill>
                  <a:srgbClr val="000000"/>
                </a:solidFill>
                <a:effectLst/>
              </a:rPr>
              <a:t>BRAF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-activating mutations occurring in melanomas are at residue V600 (usually V600E but occasionally V600K or other substitutions)</a:t>
            </a:r>
          </a:p>
          <a:p>
            <a:r>
              <a:rPr lang="en-US" sz="2200" b="1" i="0" dirty="0">
                <a:solidFill>
                  <a:srgbClr val="000000"/>
                </a:solidFill>
                <a:effectLst/>
              </a:rPr>
              <a:t>BRAF inhibitors have been shown to have clinical activity in unresectable metastatic melanomas with </a:t>
            </a:r>
            <a:r>
              <a:rPr lang="en-US" sz="2200" b="1" i="1" dirty="0">
                <a:solidFill>
                  <a:srgbClr val="000000"/>
                </a:solidFill>
                <a:effectLst/>
              </a:rPr>
              <a:t>BRAF 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V600 mutations</a:t>
            </a:r>
          </a:p>
          <a:p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Co-administration of inhibitors of MEK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, a signaling molecule downstream of BRAF, potentiates these effects</a:t>
            </a:r>
          </a:p>
          <a:p>
            <a:r>
              <a:rPr lang="en-US" sz="2200" b="1" i="0" dirty="0">
                <a:solidFill>
                  <a:srgbClr val="000000"/>
                </a:solidFill>
                <a:effectLst/>
              </a:rPr>
              <a:t>Efficacy and safety data from large randomized trials testing BRAF and MEK inhibitors have significantly impacted the recommended treatment options for patients with </a:t>
            </a:r>
            <a:r>
              <a:rPr lang="en-US" sz="2200" b="1" i="1" dirty="0">
                <a:solidFill>
                  <a:srgbClr val="000000"/>
                </a:solidFill>
                <a:effectLst/>
              </a:rPr>
              <a:t>BRAF 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mutation positive unresectable advanced melanoma</a:t>
            </a:r>
            <a:br>
              <a:rPr lang="en-US" sz="2200" b="1" i="0" dirty="0">
                <a:solidFill>
                  <a:srgbClr val="000000"/>
                </a:solidFill>
                <a:effectLst/>
              </a:rPr>
            </a:br>
            <a:endParaRPr lang="en-US" sz="2200" b="1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464F7D63-6E85-4D76-A91E-9EF32007A363}"/>
              </a:ext>
            </a:extLst>
          </p:cNvPr>
          <p:cNvSpPr/>
          <p:nvPr/>
        </p:nvSpPr>
        <p:spPr>
          <a:xfrm>
            <a:off x="7409792" y="6206522"/>
            <a:ext cx="4351283" cy="3291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NCCN Guidelines Version 3,2023</a:t>
            </a:r>
          </a:p>
        </p:txBody>
      </p:sp>
    </p:spTree>
    <p:extLst>
      <p:ext uri="{BB962C8B-B14F-4D97-AF65-F5344CB8AC3E}">
        <p14:creationId xmlns:p14="http://schemas.microsoft.com/office/powerpoint/2010/main" val="3179419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6"/>
            <a:ext cx="10515599" cy="694418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3200" b="1" dirty="0">
                <a:solidFill>
                  <a:srgbClr val="000000"/>
                </a:solidFill>
                <a:effectLst/>
                <a:latin typeface="+mn-lt"/>
              </a:rPr>
              <a:t>Recommendations for </a:t>
            </a:r>
            <a:r>
              <a:rPr lang="en-US" sz="3200" b="1" dirty="0">
                <a:solidFill>
                  <a:srgbClr val="C00000"/>
                </a:solidFill>
                <a:effectLst/>
                <a:latin typeface="+mn-lt"/>
              </a:rPr>
              <a:t>First-line</a:t>
            </a:r>
            <a:r>
              <a:rPr lang="en-US" sz="3200" b="1" dirty="0">
                <a:solidFill>
                  <a:srgbClr val="000000"/>
                </a:solidFill>
                <a:effectLst/>
                <a:latin typeface="+mn-lt"/>
              </a:rPr>
              <a:t> Systemic Therapy</a:t>
            </a:r>
            <a:endParaRPr lang="en-US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294880"/>
            <a:ext cx="10515600" cy="479810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b="1" i="0" dirty="0">
                <a:solidFill>
                  <a:srgbClr val="000000"/>
                </a:solidFill>
                <a:effectLst/>
              </a:rPr>
              <a:t>For patients with unresectable or distant metastatic disease harboring a </a:t>
            </a:r>
            <a:r>
              <a:rPr lang="en-US" sz="2200" b="1" i="1" dirty="0">
                <a:solidFill>
                  <a:srgbClr val="C00000"/>
                </a:solidFill>
                <a:effectLst/>
              </a:rPr>
              <a:t>BRAF </a:t>
            </a:r>
            <a:r>
              <a:rPr lang="en-US" sz="2200" b="1" i="0" dirty="0">
                <a:solidFill>
                  <a:srgbClr val="C00000"/>
                </a:solidFill>
                <a:effectLst/>
              </a:rPr>
              <a:t>V600-activating mutation</a:t>
            </a:r>
          </a:p>
          <a:p>
            <a:r>
              <a:rPr lang="en-US" sz="2200" b="1" i="0" dirty="0">
                <a:solidFill>
                  <a:srgbClr val="000000"/>
                </a:solidFill>
                <a:effectLst/>
              </a:rPr>
              <a:t>The NCCN Panel recommends that </a:t>
            </a:r>
            <a:r>
              <a:rPr lang="en-US" sz="2200" b="1" i="1" dirty="0">
                <a:solidFill>
                  <a:srgbClr val="000000"/>
                </a:solidFill>
                <a:effectLst/>
              </a:rPr>
              <a:t>BRAF 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mutational status should be tested using an FDA-approved test or by a facility approved by the Clinical Laboratory Improvement Amendments (CLIA)</a:t>
            </a:r>
          </a:p>
          <a:p>
            <a:r>
              <a:rPr lang="en-US" sz="2200" b="1" i="0" dirty="0">
                <a:solidFill>
                  <a:srgbClr val="000000"/>
                </a:solidFill>
                <a:effectLst/>
              </a:rPr>
              <a:t>Positive immunohistochemistry (IHC) staining of tumor for </a:t>
            </a:r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VE1 is sufficient for starting targeted therapy 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in patients who are symptomatic or have rapidly progressing disease</a:t>
            </a:r>
          </a:p>
          <a:p>
            <a:r>
              <a:rPr lang="en-US" sz="2200" b="1" i="0" dirty="0">
                <a:solidFill>
                  <a:srgbClr val="000000"/>
                </a:solidFill>
                <a:effectLst/>
              </a:rPr>
              <a:t>Due to risk of false positives and false negatives, all VE1 IHC results, both positive and negative, </a:t>
            </a:r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should be confirmed by sequencing</a:t>
            </a:r>
          </a:p>
          <a:p>
            <a:r>
              <a:rPr lang="en-US" sz="2200" b="1" i="0" dirty="0">
                <a:solidFill>
                  <a:srgbClr val="000000"/>
                </a:solidFill>
                <a:effectLst/>
              </a:rPr>
              <a:t>The NCCN Panel recommends that tissue for genetic analysis be obtained from either biopsy of a current metastasis (preferred) or from archival material</a:t>
            </a:r>
          </a:p>
          <a:p>
            <a:pPr marL="0" indent="0">
              <a:buNone/>
            </a:pPr>
            <a:endParaRPr lang="en-US" sz="2200" b="1" i="0" dirty="0">
              <a:solidFill>
                <a:srgbClr val="000000"/>
              </a:solidFill>
              <a:effectLst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5EB72D1-3D0F-4DBD-8DDD-4AB3F4D6ADB8}"/>
              </a:ext>
            </a:extLst>
          </p:cNvPr>
          <p:cNvSpPr/>
          <p:nvPr/>
        </p:nvSpPr>
        <p:spPr>
          <a:xfrm>
            <a:off x="7409792" y="6328322"/>
            <a:ext cx="4351283" cy="3291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NCCN Guidelines Version 3,2023</a:t>
            </a:r>
          </a:p>
        </p:txBody>
      </p:sp>
    </p:spTree>
    <p:extLst>
      <p:ext uri="{BB962C8B-B14F-4D97-AF65-F5344CB8AC3E}">
        <p14:creationId xmlns:p14="http://schemas.microsoft.com/office/powerpoint/2010/main" val="13548854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94418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3200" b="1" dirty="0">
                <a:solidFill>
                  <a:srgbClr val="000000"/>
                </a:solidFill>
                <a:effectLst/>
                <a:latin typeface="+mn-lt"/>
              </a:rPr>
              <a:t>Recommendations for </a:t>
            </a:r>
            <a:r>
              <a:rPr lang="en-US" sz="3200" b="1" dirty="0">
                <a:solidFill>
                  <a:srgbClr val="C00000"/>
                </a:solidFill>
                <a:effectLst/>
                <a:latin typeface="+mn-lt"/>
              </a:rPr>
              <a:t>First-line</a:t>
            </a:r>
            <a:r>
              <a:rPr lang="en-US" sz="3200" b="1" dirty="0">
                <a:solidFill>
                  <a:srgbClr val="000000"/>
                </a:solidFill>
                <a:effectLst/>
                <a:latin typeface="+mn-lt"/>
              </a:rPr>
              <a:t> Systemic Therapy</a:t>
            </a:r>
            <a:endParaRPr lang="en-US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8857"/>
            <a:ext cx="10515600" cy="479810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b="1" i="0" dirty="0">
                <a:solidFill>
                  <a:srgbClr val="000000"/>
                </a:solidFill>
                <a:effectLst/>
              </a:rPr>
              <a:t>For patients with unresectable or distant metastatic disease harboring a </a:t>
            </a:r>
            <a:r>
              <a:rPr lang="en-US" sz="2200" b="1" i="1" dirty="0">
                <a:solidFill>
                  <a:srgbClr val="C00000"/>
                </a:solidFill>
                <a:effectLst/>
              </a:rPr>
              <a:t>BRAF </a:t>
            </a:r>
            <a:r>
              <a:rPr lang="en-US" sz="2200" b="1" i="0" dirty="0">
                <a:solidFill>
                  <a:srgbClr val="C00000"/>
                </a:solidFill>
                <a:effectLst/>
              </a:rPr>
              <a:t>V600-activating mutation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, BRAF-targeted therapy first-line options include:</a:t>
            </a:r>
          </a:p>
          <a:p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BRAF/MEK inhibitor combination 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therapy with: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b="1" dirty="0">
                <a:solidFill>
                  <a:srgbClr val="000000"/>
                </a:solidFill>
              </a:rPr>
              <a:t> D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abrafenib/trametinib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b="1" dirty="0">
                <a:solidFill>
                  <a:srgbClr val="000000"/>
                </a:solidFill>
              </a:rPr>
              <a:t> V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emurafenib/</a:t>
            </a:r>
            <a:r>
              <a:rPr lang="en-US" sz="2200" b="1" i="0" dirty="0" err="1">
                <a:solidFill>
                  <a:srgbClr val="000000"/>
                </a:solidFill>
                <a:effectLst/>
              </a:rPr>
              <a:t>cobimetinib</a:t>
            </a:r>
            <a:endParaRPr lang="en-US" sz="2200" b="1" i="0" dirty="0">
              <a:solidFill>
                <a:srgbClr val="000000"/>
              </a:solidFill>
              <a:effectLst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b="1" dirty="0">
                <a:solidFill>
                  <a:srgbClr val="000000"/>
                </a:solidFill>
              </a:rPr>
              <a:t> </a:t>
            </a:r>
            <a:r>
              <a:rPr lang="en-US" sz="2200" b="1" dirty="0" err="1">
                <a:solidFill>
                  <a:srgbClr val="000000"/>
                </a:solidFill>
              </a:rPr>
              <a:t>E</a:t>
            </a:r>
            <a:r>
              <a:rPr lang="en-US" sz="2200" b="1" i="0" dirty="0" err="1">
                <a:solidFill>
                  <a:srgbClr val="000000"/>
                </a:solidFill>
                <a:effectLst/>
              </a:rPr>
              <a:t>ncorafenib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/</a:t>
            </a:r>
            <a:r>
              <a:rPr lang="en-US" sz="2200" b="1" i="0" dirty="0" err="1">
                <a:solidFill>
                  <a:srgbClr val="000000"/>
                </a:solidFill>
                <a:effectLst/>
              </a:rPr>
              <a:t>binimetinib</a:t>
            </a:r>
            <a:endParaRPr lang="en-US" sz="2200" b="1" i="0" dirty="0">
              <a:solidFill>
                <a:srgbClr val="000000"/>
              </a:solidFill>
              <a:effectLst/>
            </a:endParaRPr>
          </a:p>
          <a:p>
            <a:endParaRPr lang="en-US" sz="2200" b="1" i="0" dirty="0">
              <a:solidFill>
                <a:srgbClr val="000000"/>
              </a:solidFill>
              <a:effectLst/>
            </a:endParaRPr>
          </a:p>
          <a:p>
            <a:r>
              <a:rPr lang="en-US" sz="2200" b="1" i="0" dirty="0">
                <a:solidFill>
                  <a:srgbClr val="000000"/>
                </a:solidFill>
                <a:effectLst/>
              </a:rPr>
              <a:t>All of these regimens are category 1 options based on results from</a:t>
            </a:r>
          </a:p>
          <a:p>
            <a:pPr marL="0" indent="0">
              <a:buNone/>
            </a:pPr>
            <a:r>
              <a:rPr lang="en-US" sz="2200" b="1" i="0" dirty="0">
                <a:solidFill>
                  <a:srgbClr val="000000"/>
                </a:solidFill>
                <a:effectLst/>
              </a:rPr>
              <a:t> phase 3 trials in the first-line setting (</a:t>
            </a:r>
            <a:r>
              <a:rPr lang="en-US" sz="2200" b="1" i="0" dirty="0" err="1">
                <a:solidFill>
                  <a:srgbClr val="000000"/>
                </a:solidFill>
                <a:effectLst/>
              </a:rPr>
              <a:t>ie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, COMBI-d, COMBI-v, </a:t>
            </a:r>
          </a:p>
          <a:p>
            <a:pPr marL="0" indent="0">
              <a:buNone/>
            </a:pPr>
            <a:r>
              <a:rPr lang="en-US" sz="2200" b="1" i="0" dirty="0" err="1">
                <a:solidFill>
                  <a:srgbClr val="000000"/>
                </a:solidFill>
                <a:effectLst/>
              </a:rPr>
              <a:t>CoBRIM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, COLUMBUS)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639D8ABB-9138-4CB0-833C-3C00F9A9DCB6}"/>
              </a:ext>
            </a:extLst>
          </p:cNvPr>
          <p:cNvSpPr/>
          <p:nvPr/>
        </p:nvSpPr>
        <p:spPr>
          <a:xfrm>
            <a:off x="7409792" y="6206522"/>
            <a:ext cx="4351283" cy="3291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NCCN Guidelines Version 3,2023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778E30AF-26F8-4204-A9BD-4FFCB6E9BB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19871" y="2090952"/>
            <a:ext cx="2698709" cy="3912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69418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6"/>
            <a:ext cx="10515599" cy="694418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3200" b="1" dirty="0">
                <a:solidFill>
                  <a:srgbClr val="000000"/>
                </a:solidFill>
                <a:effectLst/>
                <a:latin typeface="+mn-lt"/>
              </a:rPr>
              <a:t>Recommendations for </a:t>
            </a:r>
            <a:r>
              <a:rPr lang="en-US" sz="3200" b="1" dirty="0">
                <a:solidFill>
                  <a:srgbClr val="C00000"/>
                </a:solidFill>
                <a:effectLst/>
                <a:latin typeface="+mn-lt"/>
              </a:rPr>
              <a:t>First-line</a:t>
            </a:r>
            <a:r>
              <a:rPr lang="en-US" sz="3200" b="1" dirty="0">
                <a:solidFill>
                  <a:srgbClr val="000000"/>
                </a:solidFill>
                <a:effectLst/>
                <a:latin typeface="+mn-lt"/>
              </a:rPr>
              <a:t> Systemic Therapy</a:t>
            </a:r>
            <a:endParaRPr lang="en-US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294880"/>
            <a:ext cx="10515600" cy="479810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b="1" i="0" dirty="0">
                <a:solidFill>
                  <a:srgbClr val="000000"/>
                </a:solidFill>
                <a:effectLst/>
              </a:rPr>
              <a:t>For patients with unresectable or distant metastatic disease harboring a </a:t>
            </a:r>
            <a:r>
              <a:rPr lang="en-US" sz="2200" b="1" i="1" dirty="0">
                <a:solidFill>
                  <a:srgbClr val="C00000"/>
                </a:solidFill>
                <a:effectLst/>
              </a:rPr>
              <a:t>BRAF </a:t>
            </a:r>
            <a:r>
              <a:rPr lang="en-US" sz="2200" b="1" i="0" dirty="0">
                <a:solidFill>
                  <a:srgbClr val="C00000"/>
                </a:solidFill>
                <a:effectLst/>
              </a:rPr>
              <a:t>V600-activating mutation</a:t>
            </a:r>
            <a:endParaRPr lang="en-US" sz="2200" b="1" i="0" dirty="0">
              <a:solidFill>
                <a:srgbClr val="000000"/>
              </a:solidFill>
              <a:effectLst/>
            </a:endParaRPr>
          </a:p>
          <a:p>
            <a:r>
              <a:rPr lang="en-US" sz="2200" b="1" i="0" dirty="0">
                <a:solidFill>
                  <a:srgbClr val="000000"/>
                </a:solidFill>
                <a:effectLst/>
              </a:rPr>
              <a:t>Although </a:t>
            </a:r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vemurafenib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 and </a:t>
            </a:r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dabrafenib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 are FDA approved as single-agent therapy for treatment of patients with distant metastatic or unresectable melanoma with </a:t>
            </a:r>
            <a:r>
              <a:rPr lang="en-US" sz="2200" b="1" i="1" dirty="0">
                <a:solidFill>
                  <a:srgbClr val="000000"/>
                </a:solidFill>
                <a:effectLst/>
              </a:rPr>
              <a:t>BRAF 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V600E mutation, these agents are </a:t>
            </a:r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almost never given without concomitant MEK inhibition</a:t>
            </a:r>
          </a:p>
          <a:p>
            <a:endParaRPr lang="en-US" sz="2200" b="1" i="0" dirty="0">
              <a:solidFill>
                <a:srgbClr val="000000"/>
              </a:solidFill>
              <a:effectLst/>
            </a:endParaRPr>
          </a:p>
          <a:p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BRAF/MEK inhibitor combination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 therapy has been shown to have </a:t>
            </a:r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superior response rate, PFS, and OS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 compared with BRAF inhibitor monotherapy, as well as a </a:t>
            </a:r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similar or better toxicity profile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, so the NCCN Panel recommends BRAF inhibitor monotherapy only in those rare cases where combination therapy is contraindicated</a:t>
            </a:r>
          </a:p>
          <a:p>
            <a:endParaRPr lang="en-US" sz="2200" b="1" i="0" dirty="0">
              <a:solidFill>
                <a:srgbClr val="000000"/>
              </a:solidFill>
              <a:effectLst/>
            </a:endParaRPr>
          </a:p>
          <a:p>
            <a:r>
              <a:rPr lang="en-US" sz="2200" b="1" i="0" dirty="0">
                <a:solidFill>
                  <a:srgbClr val="000000"/>
                </a:solidFill>
                <a:effectLst/>
              </a:rPr>
              <a:t>In such cases, BRAF inhibitor monotherapy remains a treatment option especially if the patient is not an appropriate candidate for immune checkpoint inhibitor therapy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5EB72D1-3D0F-4DBD-8DDD-4AB3F4D6ADB8}"/>
              </a:ext>
            </a:extLst>
          </p:cNvPr>
          <p:cNvSpPr/>
          <p:nvPr/>
        </p:nvSpPr>
        <p:spPr>
          <a:xfrm>
            <a:off x="7409792" y="6328322"/>
            <a:ext cx="4351283" cy="3291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NCCN Guidelines Version 3,2023</a:t>
            </a:r>
          </a:p>
        </p:txBody>
      </p:sp>
    </p:spTree>
    <p:extLst>
      <p:ext uri="{BB962C8B-B14F-4D97-AF65-F5344CB8AC3E}">
        <p14:creationId xmlns:p14="http://schemas.microsoft.com/office/powerpoint/2010/main" val="12679886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6"/>
            <a:ext cx="10515599" cy="694418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3200" b="1" dirty="0">
                <a:solidFill>
                  <a:srgbClr val="000000"/>
                </a:solidFill>
                <a:effectLst/>
                <a:latin typeface="+mn-lt"/>
              </a:rPr>
              <a:t>Recommendations for </a:t>
            </a:r>
            <a:r>
              <a:rPr lang="en-US" sz="3200" b="1" dirty="0">
                <a:solidFill>
                  <a:srgbClr val="C00000"/>
                </a:solidFill>
                <a:effectLst/>
                <a:latin typeface="+mn-lt"/>
              </a:rPr>
              <a:t>First-line </a:t>
            </a:r>
            <a:r>
              <a:rPr lang="en-US" sz="3200" b="1" dirty="0">
                <a:solidFill>
                  <a:srgbClr val="000000"/>
                </a:solidFill>
                <a:effectLst/>
                <a:latin typeface="+mn-lt"/>
              </a:rPr>
              <a:t>Systemic Therapy</a:t>
            </a:r>
            <a:endParaRPr lang="en-US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294880"/>
            <a:ext cx="10515600" cy="4798106"/>
          </a:xfrm>
        </p:spPr>
        <p:txBody>
          <a:bodyPr>
            <a:noAutofit/>
          </a:bodyPr>
          <a:lstStyle/>
          <a:p>
            <a:r>
              <a:rPr lang="en-US" sz="2200" b="1" i="0" dirty="0">
                <a:solidFill>
                  <a:srgbClr val="000000"/>
                </a:solidFill>
                <a:effectLst/>
              </a:rPr>
              <a:t>For patients with unresectable or distant metastatic disease harboring a </a:t>
            </a:r>
            <a:r>
              <a:rPr lang="en-US" sz="2200" b="1" i="1" dirty="0">
                <a:solidFill>
                  <a:srgbClr val="C00000"/>
                </a:solidFill>
                <a:effectLst/>
              </a:rPr>
              <a:t>BRAF </a:t>
            </a:r>
            <a:r>
              <a:rPr lang="en-US" sz="2200" b="1" i="0" dirty="0">
                <a:solidFill>
                  <a:srgbClr val="C00000"/>
                </a:solidFill>
                <a:effectLst/>
              </a:rPr>
              <a:t>V600-activating mutation</a:t>
            </a:r>
          </a:p>
          <a:p>
            <a:r>
              <a:rPr lang="en-US" sz="2200" b="1" i="0" dirty="0">
                <a:solidFill>
                  <a:srgbClr val="000000"/>
                </a:solidFill>
                <a:effectLst/>
              </a:rPr>
              <a:t>Although trametinib is FDA approved for single-agent use to treat patients with unresectable or metastatic melanoma with </a:t>
            </a:r>
            <a:r>
              <a:rPr lang="en-US" sz="2200" b="1" i="1" dirty="0">
                <a:solidFill>
                  <a:srgbClr val="000000"/>
                </a:solidFill>
                <a:effectLst/>
              </a:rPr>
              <a:t>BRAF 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V600E mutation, </a:t>
            </a:r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trametinib monotherapy is no longer an NCCN-recommended 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treatment option due to relatively </a:t>
            </a:r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poor efficacy 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compared with BRAF inhibitor monotherapy and BRAF/MEK inhibitor combination therapy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5EB72D1-3D0F-4DBD-8DDD-4AB3F4D6ADB8}"/>
              </a:ext>
            </a:extLst>
          </p:cNvPr>
          <p:cNvSpPr/>
          <p:nvPr/>
        </p:nvSpPr>
        <p:spPr>
          <a:xfrm>
            <a:off x="7409792" y="6328322"/>
            <a:ext cx="4351283" cy="3291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NCCN Guidelines Version 3,2023</a:t>
            </a:r>
          </a:p>
        </p:txBody>
      </p:sp>
    </p:spTree>
    <p:extLst>
      <p:ext uri="{BB962C8B-B14F-4D97-AF65-F5344CB8AC3E}">
        <p14:creationId xmlns:p14="http://schemas.microsoft.com/office/powerpoint/2010/main" val="5364313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94418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3200" b="1" dirty="0">
                <a:solidFill>
                  <a:srgbClr val="000000"/>
                </a:solidFill>
                <a:effectLst/>
                <a:latin typeface="+mn-lt"/>
              </a:rPr>
              <a:t>Prevention and Management of BRAF Inhibitor Toxicities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38851"/>
            <a:ext cx="10515600" cy="4798106"/>
          </a:xfrm>
        </p:spPr>
        <p:txBody>
          <a:bodyPr>
            <a:noAutofit/>
          </a:bodyPr>
          <a:lstStyle/>
          <a:p>
            <a:endParaRPr lang="en-US" sz="2200" b="1" i="0" dirty="0">
              <a:solidFill>
                <a:srgbClr val="000000"/>
              </a:solidFill>
              <a:effectLst/>
            </a:endParaRPr>
          </a:p>
          <a:p>
            <a:endParaRPr lang="en-US" sz="2200" b="1" dirty="0">
              <a:solidFill>
                <a:srgbClr val="000000"/>
              </a:solidFill>
            </a:endParaRPr>
          </a:p>
          <a:p>
            <a:r>
              <a:rPr lang="en-US" sz="2200" b="1" i="0" dirty="0">
                <a:solidFill>
                  <a:srgbClr val="000000"/>
                </a:solidFill>
                <a:effectLst/>
              </a:rPr>
              <a:t>BRAF inhibitor monotherapies and BRAF/MEK inhibitor combinations, were associated with </a:t>
            </a:r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high rates of flu-like symptoms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: pyrexia and chills, fatigue and asthenia, headache, various types of musculoskeletal aches and pains (</a:t>
            </a:r>
            <a:r>
              <a:rPr lang="en-US" sz="2200" b="1" i="0" dirty="0" err="1">
                <a:solidFill>
                  <a:srgbClr val="000000"/>
                </a:solidFill>
                <a:effectLst/>
              </a:rPr>
              <a:t>eg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, arthralgia, myalgia), and gastrointestinal upset (</a:t>
            </a:r>
            <a:r>
              <a:rPr lang="en-US" sz="2200" b="1" i="0" dirty="0" err="1">
                <a:solidFill>
                  <a:srgbClr val="000000"/>
                </a:solidFill>
                <a:effectLst/>
              </a:rPr>
              <a:t>eg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, diarrhea, nausea, vomiting):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b="1" i="0" dirty="0">
                <a:solidFill>
                  <a:srgbClr val="000000"/>
                </a:solidFill>
                <a:effectLst/>
              </a:rPr>
              <a:t> BRAF/MEK inhibitor combination therapy was associated with higher risk of pyrexia and diarrhea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b="1" i="0" dirty="0">
                <a:solidFill>
                  <a:srgbClr val="000000"/>
                </a:solidFill>
                <a:effectLst/>
              </a:rPr>
              <a:t> BRAF inhibitor monotherapy was associated with higher risk of musculoskeletal complaints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2371164C-2E29-4339-93E6-EF7078D207E9}"/>
              </a:ext>
            </a:extLst>
          </p:cNvPr>
          <p:cNvSpPr/>
          <p:nvPr/>
        </p:nvSpPr>
        <p:spPr>
          <a:xfrm>
            <a:off x="7409792" y="6336957"/>
            <a:ext cx="4351283" cy="3291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NCCN Guidelines Version 3,2023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63730788-9FB4-4C36-A25C-6CB1A0A9C671}"/>
              </a:ext>
            </a:extLst>
          </p:cNvPr>
          <p:cNvSpPr/>
          <p:nvPr/>
        </p:nvSpPr>
        <p:spPr>
          <a:xfrm>
            <a:off x="838200" y="1173905"/>
            <a:ext cx="10515600" cy="102475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i="0" dirty="0">
                <a:solidFill>
                  <a:srgbClr val="000000"/>
                </a:solidFill>
                <a:effectLst/>
              </a:rPr>
              <a:t>The risk of toxicity (all grade, grade 3–5) was similar for BRAF/MEK inhibitor combination therapy compared with single-agent BRAF inhibitor therapy</a:t>
            </a:r>
          </a:p>
        </p:txBody>
      </p:sp>
    </p:spTree>
    <p:extLst>
      <p:ext uri="{BB962C8B-B14F-4D97-AF65-F5344CB8AC3E}">
        <p14:creationId xmlns:p14="http://schemas.microsoft.com/office/powerpoint/2010/main" val="10545538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6"/>
            <a:ext cx="10515599" cy="694418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3200" b="1" dirty="0">
                <a:solidFill>
                  <a:srgbClr val="000000"/>
                </a:solidFill>
                <a:effectLst/>
                <a:latin typeface="+mn-lt"/>
              </a:rPr>
              <a:t>Prevention and Management of BRAF Inhibitor Toxicities</a:t>
            </a:r>
            <a:endParaRPr lang="en-US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299197"/>
            <a:ext cx="10922876" cy="479810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b="1" dirty="0">
                <a:solidFill>
                  <a:srgbClr val="C00000"/>
                </a:solidFill>
              </a:rPr>
              <a:t>Pyrexia</a:t>
            </a:r>
            <a:endParaRPr lang="en-US" sz="2200" b="1" i="0" dirty="0">
              <a:solidFill>
                <a:srgbClr val="C00000"/>
              </a:solidFill>
              <a:effectLst/>
            </a:endParaRPr>
          </a:p>
          <a:p>
            <a:r>
              <a:rPr lang="en-US" sz="2200" b="1" i="0" dirty="0">
                <a:solidFill>
                  <a:srgbClr val="000000"/>
                </a:solidFill>
                <a:effectLst/>
              </a:rPr>
              <a:t>Fever is common in patients receiving BRAF-targeted therapy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b="1" dirty="0"/>
              <a:t> 55% of BRAF/MEK combination patients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b="1" dirty="0"/>
              <a:t> 20% of BRAF inhibitors monotherapy patients</a:t>
            </a:r>
          </a:p>
          <a:p>
            <a:r>
              <a:rPr lang="en-US" sz="2200" b="1" dirty="0">
                <a:solidFill>
                  <a:srgbClr val="000000"/>
                </a:solidFill>
              </a:rPr>
              <a:t>I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s often episodic</a:t>
            </a:r>
            <a:endParaRPr lang="en-US" sz="2200" b="1" dirty="0"/>
          </a:p>
          <a:p>
            <a:r>
              <a:rPr lang="en-US" sz="2200" b="1" dirty="0"/>
              <a:t>The onset is often 2 to 4 weeks after start of treatment</a:t>
            </a:r>
          </a:p>
          <a:p>
            <a:r>
              <a:rPr lang="en-US" sz="2200" b="1" dirty="0"/>
              <a:t>Median duration 9 days</a:t>
            </a:r>
          </a:p>
          <a:p>
            <a:r>
              <a:rPr lang="en-US" sz="2200" b="1" i="0" dirty="0">
                <a:solidFill>
                  <a:srgbClr val="000000"/>
                </a:solidFill>
                <a:effectLst/>
              </a:rPr>
              <a:t>Pyrexia may be associated with chills, night sweats, rash, dehydration, electrolyte abnormalities, and hypotension</a:t>
            </a:r>
          </a:p>
          <a:p>
            <a:endParaRPr lang="en-US" sz="2200" b="1" i="0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3BB9E0EB-8756-4127-8BE9-E9FBE3E34383}"/>
              </a:ext>
            </a:extLst>
          </p:cNvPr>
          <p:cNvSpPr/>
          <p:nvPr/>
        </p:nvSpPr>
        <p:spPr>
          <a:xfrm>
            <a:off x="7409792" y="6336957"/>
            <a:ext cx="4351283" cy="3291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NCCN Guidelines Version 3,2023</a:t>
            </a:r>
          </a:p>
        </p:txBody>
      </p:sp>
    </p:spTree>
    <p:extLst>
      <p:ext uri="{BB962C8B-B14F-4D97-AF65-F5344CB8AC3E}">
        <p14:creationId xmlns:p14="http://schemas.microsoft.com/office/powerpoint/2010/main" val="384621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9423400" cy="694418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3200" b="1" i="0" dirty="0">
                <a:solidFill>
                  <a:srgbClr val="000000"/>
                </a:solidFill>
                <a:effectLst/>
                <a:latin typeface="Arial-BoldMT"/>
              </a:rPr>
              <a:t>Advanced Melanoma Management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8857"/>
            <a:ext cx="10515600" cy="4798106"/>
          </a:xfrm>
        </p:spPr>
        <p:txBody>
          <a:bodyPr>
            <a:noAutofit/>
          </a:bodyPr>
          <a:lstStyle/>
          <a:p>
            <a:r>
              <a:rPr lang="en-US" sz="2400" b="1" i="0" dirty="0">
                <a:solidFill>
                  <a:srgbClr val="C00000"/>
                </a:solidFill>
                <a:effectLst/>
              </a:rPr>
              <a:t>Multidisciplinary tumor board </a:t>
            </a:r>
            <a:r>
              <a:rPr lang="en-US" sz="2400" b="1" i="0" dirty="0">
                <a:solidFill>
                  <a:srgbClr val="000000"/>
                </a:solidFill>
                <a:effectLst/>
              </a:rPr>
              <a:t>consultation is encouraged for patients with</a:t>
            </a:r>
            <a:br>
              <a:rPr lang="en-US" sz="2400" b="1" i="0" dirty="0">
                <a:solidFill>
                  <a:srgbClr val="000000"/>
                </a:solidFill>
                <a:effectLst/>
              </a:rPr>
            </a:br>
            <a:r>
              <a:rPr lang="en-US" sz="2400" b="1" i="0" dirty="0">
                <a:solidFill>
                  <a:srgbClr val="000000"/>
                </a:solidFill>
                <a:effectLst/>
              </a:rPr>
              <a:t>stage IV metastatic melanoma</a:t>
            </a:r>
          </a:p>
          <a:p>
            <a:endParaRPr lang="en-US" sz="2400" b="1" i="0" dirty="0">
              <a:solidFill>
                <a:srgbClr val="000000"/>
              </a:solidFill>
              <a:effectLst/>
            </a:endParaRPr>
          </a:p>
          <a:p>
            <a:r>
              <a:rPr lang="en-US" sz="2400" b="1" i="0" dirty="0">
                <a:solidFill>
                  <a:srgbClr val="000000"/>
                </a:solidFill>
                <a:effectLst/>
              </a:rPr>
              <a:t>Treatment depends on whether disease is limited (</a:t>
            </a:r>
            <a:r>
              <a:rPr lang="en-US" sz="2400" b="1" i="0" dirty="0" err="1">
                <a:solidFill>
                  <a:srgbClr val="C00000"/>
                </a:solidFill>
                <a:effectLst/>
              </a:rPr>
              <a:t>resectable</a:t>
            </a:r>
            <a:r>
              <a:rPr lang="en-US" sz="2400" b="1" i="0" dirty="0">
                <a:solidFill>
                  <a:srgbClr val="000000"/>
                </a:solidFill>
                <a:effectLst/>
              </a:rPr>
              <a:t>) or disseminated (</a:t>
            </a:r>
            <a:r>
              <a:rPr lang="en-US" sz="2400" b="1" i="0" dirty="0">
                <a:solidFill>
                  <a:srgbClr val="C00000"/>
                </a:solidFill>
                <a:effectLst/>
              </a:rPr>
              <a:t>unresectable</a:t>
            </a:r>
            <a:r>
              <a:rPr lang="en-US" sz="2400" b="1" i="0" dirty="0">
                <a:solidFill>
                  <a:srgbClr val="000000"/>
                </a:solidFill>
                <a:effectLst/>
              </a:rPr>
              <a:t>)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i="0" dirty="0">
                <a:solidFill>
                  <a:srgbClr val="000000"/>
                </a:solidFill>
                <a:effectLst/>
              </a:rPr>
              <a:t> Recommendations for </a:t>
            </a:r>
            <a:r>
              <a:rPr lang="en-US" sz="2400" b="1" i="0" dirty="0">
                <a:solidFill>
                  <a:srgbClr val="C00000"/>
                </a:solidFill>
                <a:effectLst/>
              </a:rPr>
              <a:t>Limited </a:t>
            </a:r>
            <a:r>
              <a:rPr lang="en-US" sz="2400" b="1" i="0" dirty="0">
                <a:solidFill>
                  <a:srgbClr val="000000"/>
                </a:solidFill>
                <a:effectLst/>
              </a:rPr>
              <a:t>Metastatic Disease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i="0" dirty="0">
                <a:solidFill>
                  <a:srgbClr val="000000"/>
                </a:solidFill>
                <a:effectLst/>
              </a:rPr>
              <a:t> Recommendations for </a:t>
            </a:r>
            <a:r>
              <a:rPr lang="en-US" sz="2400" b="1" i="0" dirty="0">
                <a:solidFill>
                  <a:srgbClr val="C00000"/>
                </a:solidFill>
                <a:effectLst/>
              </a:rPr>
              <a:t>Disseminated</a:t>
            </a:r>
            <a:r>
              <a:rPr lang="en-US" sz="2400" b="1" i="0" dirty="0">
                <a:solidFill>
                  <a:srgbClr val="000000"/>
                </a:solidFill>
                <a:effectLst/>
              </a:rPr>
              <a:t> Disease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/>
            </a:r>
            <a:br>
              <a:rPr lang="en-US" sz="2200" b="1" i="0" dirty="0">
                <a:solidFill>
                  <a:srgbClr val="000000"/>
                </a:solidFill>
                <a:effectLst/>
              </a:rPr>
            </a:br>
            <a:r>
              <a:rPr lang="en-US" sz="2200" b="1" i="0" dirty="0">
                <a:solidFill>
                  <a:srgbClr val="000000"/>
                </a:solidFill>
                <a:effectLst/>
              </a:rPr>
              <a:t/>
            </a:r>
            <a:br>
              <a:rPr lang="en-US" sz="2200" b="1" i="0" dirty="0">
                <a:solidFill>
                  <a:srgbClr val="000000"/>
                </a:solidFill>
                <a:effectLst/>
              </a:rPr>
            </a:br>
            <a:endParaRPr lang="en-US" sz="2200" b="1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7F7097E6-F2A2-4A45-B0D5-D54D59925A25}"/>
              </a:ext>
            </a:extLst>
          </p:cNvPr>
          <p:cNvSpPr/>
          <p:nvPr/>
        </p:nvSpPr>
        <p:spPr>
          <a:xfrm>
            <a:off x="7409792" y="6206522"/>
            <a:ext cx="4351283" cy="3291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NCCN Guidelines Version 3,2023</a:t>
            </a:r>
          </a:p>
        </p:txBody>
      </p:sp>
    </p:spTree>
    <p:extLst>
      <p:ext uri="{BB962C8B-B14F-4D97-AF65-F5344CB8AC3E}">
        <p14:creationId xmlns:p14="http://schemas.microsoft.com/office/powerpoint/2010/main" val="227638886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6"/>
            <a:ext cx="10515599" cy="694418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3200" b="1" dirty="0">
                <a:solidFill>
                  <a:srgbClr val="000000"/>
                </a:solidFill>
                <a:effectLst/>
                <a:latin typeface="+mn-lt"/>
              </a:rPr>
              <a:t>Prevention and Management of BRAF Inhibitor Toxicities</a:t>
            </a:r>
            <a:endParaRPr lang="en-US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299197"/>
            <a:ext cx="10922876" cy="479810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b="1" dirty="0">
                <a:solidFill>
                  <a:srgbClr val="C00000"/>
                </a:solidFill>
              </a:rPr>
              <a:t>Pyrexia</a:t>
            </a:r>
            <a:endParaRPr lang="en-US" sz="2200" b="1" i="0" dirty="0">
              <a:solidFill>
                <a:srgbClr val="C00000"/>
              </a:solidFill>
              <a:effectLst/>
            </a:endParaRPr>
          </a:p>
          <a:p>
            <a:r>
              <a:rPr lang="en-US" sz="2200" b="1" i="0" dirty="0">
                <a:solidFill>
                  <a:srgbClr val="000000"/>
                </a:solidFill>
                <a:effectLst/>
              </a:rPr>
              <a:t>Pyrexia should be managed by treatment discontinuation and use of anti-</a:t>
            </a:r>
            <a:r>
              <a:rPr lang="en-US" sz="2200" b="1" i="0" dirty="0" err="1">
                <a:solidFill>
                  <a:srgbClr val="000000"/>
                </a:solidFill>
                <a:effectLst/>
              </a:rPr>
              <a:t>pyretics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 such as acetaminophen and/or NSAIDs</a:t>
            </a:r>
          </a:p>
          <a:p>
            <a:r>
              <a:rPr lang="en-US" sz="2200" b="1" i="0" dirty="0">
                <a:solidFill>
                  <a:srgbClr val="000000"/>
                </a:solidFill>
                <a:effectLst/>
              </a:rPr>
              <a:t>Stopping or holding BRAF/MEK inhibitor therapy at the onset of pyrexia will often interrupt the episode</a:t>
            </a:r>
          </a:p>
          <a:p>
            <a:r>
              <a:rPr lang="en-US" sz="2200" b="1" dirty="0"/>
              <a:t>Treatment can be resumed with full dose upon cessation of pyrexia and pyrexia related symptoms</a:t>
            </a:r>
          </a:p>
          <a:p>
            <a:r>
              <a:rPr lang="en-US" sz="2200" b="1" dirty="0"/>
              <a:t>Upon re-exposure to BRAF/MEK inhibitors repeat pyrexia events can occur but grade&gt; 3 events are uncommon (21%)</a:t>
            </a:r>
          </a:p>
          <a:p>
            <a:r>
              <a:rPr lang="en-US" sz="2200" b="1" dirty="0"/>
              <a:t>If prolonged or severe pyrexia not responsive to BRAF/MEK inhibitors discontinuation, low dose steroid (prednisolone 10 mg) can be used</a:t>
            </a:r>
          </a:p>
          <a:p>
            <a:r>
              <a:rPr lang="en-US" sz="2200" b="1" dirty="0"/>
              <a:t>Antipyretics as needed and increase fluid intake</a:t>
            </a:r>
          </a:p>
          <a:p>
            <a:endParaRPr lang="en-US" sz="2200" b="1" i="0" dirty="0">
              <a:solidFill>
                <a:srgbClr val="000000"/>
              </a:solidFill>
              <a:effectLst/>
            </a:endParaRPr>
          </a:p>
          <a:p>
            <a:endParaRPr lang="en-US" sz="2200" b="1" i="0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3BB9E0EB-8756-4127-8BE9-E9FBE3E34383}"/>
              </a:ext>
            </a:extLst>
          </p:cNvPr>
          <p:cNvSpPr/>
          <p:nvPr/>
        </p:nvSpPr>
        <p:spPr>
          <a:xfrm>
            <a:off x="7409792" y="6336957"/>
            <a:ext cx="4351283" cy="3291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NCCN Guidelines Version 3,2023</a:t>
            </a:r>
          </a:p>
        </p:txBody>
      </p:sp>
    </p:spTree>
    <p:extLst>
      <p:ext uri="{BB962C8B-B14F-4D97-AF65-F5344CB8AC3E}">
        <p14:creationId xmlns:p14="http://schemas.microsoft.com/office/powerpoint/2010/main" val="190214000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028" y="365126"/>
            <a:ext cx="10972800" cy="694418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2400" b="1" i="0" dirty="0">
                <a:effectLst/>
                <a:latin typeface="+mn-lt"/>
              </a:rPr>
              <a:t>Selection between first-line immune checkpoint inhibitors or BRAF-targeted therapy</a:t>
            </a:r>
            <a:endParaRPr lang="en-US" sz="24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8857"/>
            <a:ext cx="10515600" cy="4798106"/>
          </a:xfrm>
        </p:spPr>
        <p:txBody>
          <a:bodyPr>
            <a:noAutofit/>
          </a:bodyPr>
          <a:lstStyle/>
          <a:p>
            <a:r>
              <a:rPr lang="en-US" sz="2200" b="1" i="0" dirty="0">
                <a:solidFill>
                  <a:srgbClr val="000000"/>
                </a:solidFill>
                <a:effectLst/>
              </a:rPr>
              <a:t>For patients with documented </a:t>
            </a:r>
            <a:r>
              <a:rPr lang="en-US" sz="2200" b="1" i="1" dirty="0">
                <a:solidFill>
                  <a:srgbClr val="000000"/>
                </a:solidFill>
                <a:effectLst/>
              </a:rPr>
              <a:t>BRAF 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V600 mutations, </a:t>
            </a:r>
            <a:r>
              <a:rPr lang="en-US" sz="2200" b="1" i="0" dirty="0">
                <a:solidFill>
                  <a:srgbClr val="C00000"/>
                </a:solidFill>
                <a:effectLst/>
              </a:rPr>
              <a:t>selection between first-line immune checkpoint inhibitors or BRAF-targeted therapy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 can be </a:t>
            </a:r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difficult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 given the </a:t>
            </a:r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lack of comparative phase III clinical trials</a:t>
            </a:r>
          </a:p>
          <a:p>
            <a:endParaRPr lang="en-US" sz="2200" b="1" i="0" dirty="0">
              <a:solidFill>
                <a:srgbClr val="000000"/>
              </a:solidFill>
              <a:effectLst/>
            </a:endParaRPr>
          </a:p>
          <a:p>
            <a:r>
              <a:rPr lang="en-US" sz="2200" b="1" i="0" dirty="0">
                <a:solidFill>
                  <a:srgbClr val="000000"/>
                </a:solidFill>
                <a:effectLst/>
              </a:rPr>
              <a:t>Clinical trials are underway to address unanswered questions regarding the optimal</a:t>
            </a:r>
            <a:br>
              <a:rPr lang="en-US" sz="2200" b="1" i="0" dirty="0">
                <a:solidFill>
                  <a:srgbClr val="000000"/>
                </a:solidFill>
                <a:effectLst/>
              </a:rPr>
            </a:br>
            <a:r>
              <a:rPr lang="en-US" sz="2200" b="1" i="0" dirty="0">
                <a:solidFill>
                  <a:srgbClr val="000000"/>
                </a:solidFill>
                <a:effectLst/>
              </a:rPr>
              <a:t>sequencing and/or combination of these agents</a:t>
            </a:r>
          </a:p>
          <a:p>
            <a:endParaRPr lang="en-US" sz="2200" b="1" i="0" dirty="0">
              <a:solidFill>
                <a:srgbClr val="000000"/>
              </a:solidFill>
              <a:effectLst/>
            </a:endParaRPr>
          </a:p>
          <a:p>
            <a:r>
              <a:rPr lang="en-US" sz="2200" b="1" i="0" dirty="0">
                <a:solidFill>
                  <a:srgbClr val="000000"/>
                </a:solidFill>
                <a:effectLst/>
              </a:rPr>
              <a:t>The recommendation for first-line systemic therapy should be informed by: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b="1" dirty="0">
                <a:solidFill>
                  <a:srgbClr val="000000"/>
                </a:solidFill>
              </a:rPr>
              <a:t> T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he </a:t>
            </a:r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tempo of disease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b="1" dirty="0"/>
              <a:t> T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he </a:t>
            </a:r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presence or absence of cancer-related symptoms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b="1" dirty="0"/>
              <a:t> T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he patient’s </a:t>
            </a:r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personal history of autoimmune disease 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or </a:t>
            </a:r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estimated risk 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(based on family history) of triggering autoimmunity by immunotherapy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D0C4E817-3D16-427C-BDB1-582DE9A0F730}"/>
              </a:ext>
            </a:extLst>
          </p:cNvPr>
          <p:cNvSpPr/>
          <p:nvPr/>
        </p:nvSpPr>
        <p:spPr>
          <a:xfrm>
            <a:off x="7409792" y="6328322"/>
            <a:ext cx="4351283" cy="3291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NCCN Guidelines Version 3,2023</a:t>
            </a:r>
          </a:p>
        </p:txBody>
      </p:sp>
    </p:spTree>
    <p:extLst>
      <p:ext uri="{BB962C8B-B14F-4D97-AF65-F5344CB8AC3E}">
        <p14:creationId xmlns:p14="http://schemas.microsoft.com/office/powerpoint/2010/main" val="251086977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855" y="365126"/>
            <a:ext cx="10878207" cy="694418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2400" b="1" i="0" dirty="0">
                <a:effectLst/>
                <a:latin typeface="+mn-lt"/>
              </a:rPr>
              <a:t/>
            </a:r>
            <a:br>
              <a:rPr lang="en-US" sz="2400" b="1" i="0" dirty="0">
                <a:effectLst/>
                <a:latin typeface="+mn-lt"/>
              </a:rPr>
            </a:br>
            <a:r>
              <a:rPr lang="en-US" sz="2400" b="1" i="0" dirty="0">
                <a:effectLst/>
                <a:latin typeface="+mn-lt"/>
              </a:rPr>
              <a:t>Selection between first-line immune checkpoint inhibitors or BRAF-targeted therapy</a:t>
            </a:r>
            <a:br>
              <a:rPr lang="en-US" sz="2400" b="1" i="0" dirty="0">
                <a:effectLst/>
                <a:latin typeface="+mn-lt"/>
              </a:rPr>
            </a:br>
            <a:endParaRPr lang="en-US" sz="24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8857"/>
            <a:ext cx="10515600" cy="4798106"/>
          </a:xfrm>
        </p:spPr>
        <p:txBody>
          <a:bodyPr>
            <a:noAutofit/>
          </a:bodyPr>
          <a:lstStyle/>
          <a:p>
            <a:r>
              <a:rPr lang="en-US" sz="2200" b="1" i="0" dirty="0">
                <a:solidFill>
                  <a:srgbClr val="000000"/>
                </a:solidFill>
                <a:effectLst/>
              </a:rPr>
              <a:t>Given that responses to immune checkpoint inhibitors can take longer to develop,</a:t>
            </a:r>
            <a:br>
              <a:rPr lang="en-US" sz="2200" b="1" i="0" dirty="0">
                <a:solidFill>
                  <a:srgbClr val="000000"/>
                </a:solidFill>
                <a:effectLst/>
              </a:rPr>
            </a:br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BRAF-targeted therapy may be preferred in cases where the disease is symptomatic or rapidly progressing or the overall health of the patient appears to be deteriorating</a:t>
            </a:r>
          </a:p>
          <a:p>
            <a:endParaRPr lang="en-US" sz="2200" b="1" i="0" dirty="0">
              <a:solidFill>
                <a:srgbClr val="000000"/>
              </a:solidFill>
              <a:effectLst/>
            </a:endParaRPr>
          </a:p>
          <a:p>
            <a:r>
              <a:rPr lang="en-US" sz="2200" b="1" i="0" dirty="0">
                <a:solidFill>
                  <a:srgbClr val="000000"/>
                </a:solidFill>
                <a:effectLst/>
              </a:rPr>
              <a:t>Other patients with asymptomatic metastatic melanoma may be good candidates for immune checkpoint inhibitor therapy, as there may be time for a durable antitumor immune response to emerge</a:t>
            </a:r>
          </a:p>
          <a:p>
            <a:endParaRPr lang="en-US" sz="2200" b="1" i="0" dirty="0">
              <a:solidFill>
                <a:srgbClr val="000000"/>
              </a:solidFill>
              <a:effectLst/>
            </a:endParaRPr>
          </a:p>
          <a:p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Safety profiles and AE management approaches 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differ significantly for BRAF-targeted therapy versus immune checkpoint inhibitor therapy; treatment selection should therefore be informed by consideration of the patient’s overall health, medical history, concomitant therapies, comorbidities, and compliance</a:t>
            </a:r>
            <a:r>
              <a:rPr lang="en-US" sz="2200" b="1" dirty="0"/>
              <a:t> </a:t>
            </a:r>
            <a:br>
              <a:rPr lang="en-US" sz="2200" b="1" dirty="0"/>
            </a:br>
            <a:endParaRPr lang="en-US" sz="2200" b="1" dirty="0"/>
          </a:p>
          <a:p>
            <a:endParaRPr lang="en-US" sz="2200" b="1" i="0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7521CFCD-BB33-4CC1-AC41-02C47C1D6873}"/>
              </a:ext>
            </a:extLst>
          </p:cNvPr>
          <p:cNvSpPr/>
          <p:nvPr/>
        </p:nvSpPr>
        <p:spPr>
          <a:xfrm>
            <a:off x="7409792" y="6328322"/>
            <a:ext cx="4351283" cy="3291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NCCN Guidelines Version 3,2023</a:t>
            </a:r>
          </a:p>
        </p:txBody>
      </p:sp>
    </p:spTree>
    <p:extLst>
      <p:ext uri="{BB962C8B-B14F-4D97-AF65-F5344CB8AC3E}">
        <p14:creationId xmlns:p14="http://schemas.microsoft.com/office/powerpoint/2010/main" val="348645276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6"/>
            <a:ext cx="10765222" cy="694418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3200" b="1" dirty="0">
                <a:solidFill>
                  <a:srgbClr val="C00000"/>
                </a:solidFill>
                <a:effectLst/>
              </a:rPr>
              <a:t/>
            </a:r>
            <a:br>
              <a:rPr lang="en-US" sz="3200" b="1" dirty="0">
                <a:solidFill>
                  <a:srgbClr val="C00000"/>
                </a:solidFill>
                <a:effectLst/>
              </a:rPr>
            </a:br>
            <a:r>
              <a:rPr lang="en-US" sz="3200" b="1" dirty="0">
                <a:solidFill>
                  <a:srgbClr val="C00000"/>
                </a:solidFill>
                <a:effectLst/>
              </a:rPr>
              <a:t/>
            </a:r>
            <a:br>
              <a:rPr lang="en-US" sz="3200" b="1" dirty="0">
                <a:solidFill>
                  <a:srgbClr val="C00000"/>
                </a:solidFill>
                <a:effectLst/>
              </a:rPr>
            </a:br>
            <a:r>
              <a:rPr lang="en-US" sz="3200" b="1" dirty="0">
                <a:effectLst/>
                <a:latin typeface="+mn-lt"/>
              </a:rPr>
              <a:t>When to Discontinue Treatment or Switch Systemic Therapy ?</a:t>
            </a:r>
            <a:r>
              <a:rPr lang="en-US" sz="3200" b="1" dirty="0">
                <a:solidFill>
                  <a:srgbClr val="C00000"/>
                </a:solidFill>
                <a:effectLst/>
              </a:rPr>
              <a:t/>
            </a:r>
            <a:br>
              <a:rPr lang="en-US" sz="3200" b="1" dirty="0">
                <a:solidFill>
                  <a:srgbClr val="C00000"/>
                </a:solidFill>
                <a:effectLst/>
              </a:rPr>
            </a:br>
            <a:r>
              <a:rPr lang="en-US" sz="3200" b="1" i="1" dirty="0">
                <a:solidFill>
                  <a:srgbClr val="000000"/>
                </a:solidFill>
                <a:effectLst/>
              </a:rPr>
              <a:t/>
            </a:r>
            <a:br>
              <a:rPr lang="en-US" sz="3200" b="1" i="1" dirty="0">
                <a:solidFill>
                  <a:srgbClr val="000000"/>
                </a:solidFill>
                <a:effectLst/>
              </a:rPr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68498"/>
            <a:ext cx="10515600" cy="4798106"/>
          </a:xfrm>
        </p:spPr>
        <p:txBody>
          <a:bodyPr>
            <a:noAutofit/>
          </a:bodyPr>
          <a:lstStyle/>
          <a:p>
            <a:r>
              <a:rPr lang="en-US" sz="2200" b="1" dirty="0">
                <a:solidFill>
                  <a:srgbClr val="000000"/>
                </a:solidFill>
              </a:rPr>
              <a:t>A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 switch in systemic therapy is appropriate if there is confirmed </a:t>
            </a:r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disease progression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 during or after the course of systemic therapy</a:t>
            </a:r>
          </a:p>
          <a:p>
            <a:endParaRPr lang="en-US" sz="2200" b="1" i="0" dirty="0">
              <a:solidFill>
                <a:srgbClr val="000000"/>
              </a:solidFill>
              <a:effectLst/>
            </a:endParaRPr>
          </a:p>
          <a:p>
            <a:r>
              <a:rPr lang="en-US" sz="2200" b="1" i="0" dirty="0">
                <a:solidFill>
                  <a:srgbClr val="000000"/>
                </a:solidFill>
                <a:effectLst/>
              </a:rPr>
              <a:t>Additionally, for those treated with </a:t>
            </a:r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BRAF-targeted therapy who have achieved maximum clinical benefit (but not complete remission), a switch to immune checkpoint inhibitor therapy may be considered</a:t>
            </a:r>
          </a:p>
          <a:p>
            <a:endParaRPr lang="en-US" sz="22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200" b="1" i="0" dirty="0">
                <a:solidFill>
                  <a:srgbClr val="000000"/>
                </a:solidFill>
                <a:effectLst/>
              </a:rPr>
              <a:t>Although there is no standard definition for maximum clinical benefit, it is commonly defined as no additional tumor regression on at least 2 consecutive scans taken at least 12 weeks apart</a:t>
            </a:r>
            <a:endParaRPr lang="en-US" sz="2200" b="1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E99507D0-18C8-45F1-BABE-8ABC3944A85F}"/>
              </a:ext>
            </a:extLst>
          </p:cNvPr>
          <p:cNvSpPr/>
          <p:nvPr/>
        </p:nvSpPr>
        <p:spPr>
          <a:xfrm>
            <a:off x="7409792" y="6328322"/>
            <a:ext cx="4351283" cy="3291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NCCN Guidelines Version 3,2023</a:t>
            </a:r>
          </a:p>
        </p:txBody>
      </p:sp>
    </p:spTree>
    <p:extLst>
      <p:ext uri="{BB962C8B-B14F-4D97-AF65-F5344CB8AC3E}">
        <p14:creationId xmlns:p14="http://schemas.microsoft.com/office/powerpoint/2010/main" val="29186586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6"/>
            <a:ext cx="10686393" cy="694418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3200" b="1" i="1" dirty="0">
                <a:solidFill>
                  <a:srgbClr val="000000"/>
                </a:solidFill>
                <a:effectLst/>
              </a:rPr>
              <a:t/>
            </a:r>
            <a:br>
              <a:rPr lang="en-US" sz="3200" b="1" i="1" dirty="0">
                <a:solidFill>
                  <a:srgbClr val="000000"/>
                </a:solidFill>
                <a:effectLst/>
              </a:rPr>
            </a:br>
            <a:r>
              <a:rPr lang="en-US" sz="3200" b="1" i="1" dirty="0">
                <a:solidFill>
                  <a:srgbClr val="000000"/>
                </a:solidFill>
                <a:effectLst/>
              </a:rPr>
              <a:t/>
            </a:r>
            <a:br>
              <a:rPr lang="en-US" sz="3200" b="1" i="1" dirty="0">
                <a:solidFill>
                  <a:srgbClr val="000000"/>
                </a:solidFill>
                <a:effectLst/>
              </a:rPr>
            </a:br>
            <a:r>
              <a:rPr lang="en-US" sz="3200" b="1" dirty="0">
                <a:effectLst/>
                <a:latin typeface="+mn-lt"/>
              </a:rPr>
              <a:t>When to Discontinue Treatment or Switch Systemic Therapy ?</a:t>
            </a:r>
            <a:r>
              <a:rPr lang="en-US" sz="3200" b="1" dirty="0">
                <a:solidFill>
                  <a:srgbClr val="C00000"/>
                </a:solidFill>
                <a:effectLst/>
              </a:rPr>
              <a:t/>
            </a:r>
            <a:br>
              <a:rPr lang="en-US" sz="3200" b="1" dirty="0">
                <a:solidFill>
                  <a:srgbClr val="C00000"/>
                </a:solidFill>
                <a:effectLst/>
              </a:rPr>
            </a:br>
            <a:r>
              <a:rPr lang="en-US" sz="3200" b="1" i="1" dirty="0">
                <a:solidFill>
                  <a:srgbClr val="000000"/>
                </a:solidFill>
                <a:effectLst/>
              </a:rPr>
              <a:t/>
            </a:r>
            <a:br>
              <a:rPr lang="en-US" sz="3200" b="1" i="1" dirty="0">
                <a:solidFill>
                  <a:srgbClr val="000000"/>
                </a:solidFill>
                <a:effectLst/>
              </a:rPr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68498"/>
            <a:ext cx="10515600" cy="4798106"/>
          </a:xfrm>
        </p:spPr>
        <p:txBody>
          <a:bodyPr>
            <a:noAutofit/>
          </a:bodyPr>
          <a:lstStyle/>
          <a:p>
            <a:r>
              <a:rPr lang="en-US" sz="2200" b="1" i="0" dirty="0">
                <a:solidFill>
                  <a:srgbClr val="000000"/>
                </a:solidFill>
                <a:effectLst/>
              </a:rPr>
              <a:t>However, for </a:t>
            </a:r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patients on BRAF-targeted therapy with limited subsequent treatment</a:t>
            </a:r>
            <a:b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</a:br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options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 (</a:t>
            </a:r>
            <a:r>
              <a:rPr lang="en-US" sz="2200" b="1" i="0" dirty="0" err="1">
                <a:solidFill>
                  <a:srgbClr val="000000"/>
                </a:solidFill>
                <a:effectLst/>
              </a:rPr>
              <a:t>ie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, those who have already failed or are ineligible for immune checkpoint inhibitor therapy), it is not unreasonable to </a:t>
            </a:r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continue BRAF targeted therapy beyond confirmation of partial response or stable disease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, as changing to less effective treatments may result in disease progression</a:t>
            </a:r>
          </a:p>
          <a:p>
            <a:endParaRPr lang="en-US" sz="2200" b="1" i="0" dirty="0">
              <a:solidFill>
                <a:srgbClr val="000000"/>
              </a:solidFill>
              <a:effectLst/>
            </a:endParaRPr>
          </a:p>
          <a:p>
            <a:r>
              <a:rPr lang="en-US" sz="2200" b="1" i="0" dirty="0">
                <a:solidFill>
                  <a:srgbClr val="000000"/>
                </a:solidFill>
                <a:effectLst/>
              </a:rPr>
              <a:t>The </a:t>
            </a:r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optimal duration to administer BRAF-targeted therapy 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after achieving a durable complete response, partial response, or stable disease is </a:t>
            </a:r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not known</a:t>
            </a:r>
          </a:p>
          <a:p>
            <a:pPr marL="0" indent="0">
              <a:buNone/>
            </a:pPr>
            <a:endParaRPr lang="en-US" sz="2200" b="1" dirty="0">
              <a:solidFill>
                <a:srgbClr val="C00000"/>
              </a:solidFill>
              <a:effectLst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E99507D0-18C8-45F1-BABE-8ABC3944A85F}"/>
              </a:ext>
            </a:extLst>
          </p:cNvPr>
          <p:cNvSpPr/>
          <p:nvPr/>
        </p:nvSpPr>
        <p:spPr>
          <a:xfrm>
            <a:off x="7409792" y="6328322"/>
            <a:ext cx="4351283" cy="3291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NCCN Guidelines Version 3,2023</a:t>
            </a:r>
          </a:p>
        </p:txBody>
      </p:sp>
    </p:spTree>
    <p:extLst>
      <p:ext uri="{BB962C8B-B14F-4D97-AF65-F5344CB8AC3E}">
        <p14:creationId xmlns:p14="http://schemas.microsoft.com/office/powerpoint/2010/main" val="344954930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6"/>
            <a:ext cx="10749455" cy="694418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3200" b="1" i="1" dirty="0">
                <a:solidFill>
                  <a:srgbClr val="000000"/>
                </a:solidFill>
                <a:effectLst/>
              </a:rPr>
              <a:t/>
            </a:r>
            <a:br>
              <a:rPr lang="en-US" sz="3200" b="1" i="1" dirty="0">
                <a:solidFill>
                  <a:srgbClr val="000000"/>
                </a:solidFill>
                <a:effectLst/>
              </a:rPr>
            </a:br>
            <a:r>
              <a:rPr lang="en-US" sz="3200" b="1" i="1" dirty="0">
                <a:solidFill>
                  <a:srgbClr val="000000"/>
                </a:solidFill>
                <a:effectLst/>
              </a:rPr>
              <a:t/>
            </a:r>
            <a:br>
              <a:rPr lang="en-US" sz="3200" b="1" i="1" dirty="0">
                <a:solidFill>
                  <a:srgbClr val="000000"/>
                </a:solidFill>
                <a:effectLst/>
              </a:rPr>
            </a:br>
            <a:r>
              <a:rPr lang="en-US" sz="3200" b="1" dirty="0">
                <a:effectLst/>
                <a:latin typeface="+mn-lt"/>
              </a:rPr>
              <a:t>When to Discontinue Treatment or Switch Systemic Therapy ?</a:t>
            </a:r>
            <a:br>
              <a:rPr lang="en-US" sz="3200" b="1" dirty="0">
                <a:effectLst/>
                <a:latin typeface="+mn-lt"/>
              </a:rPr>
            </a:br>
            <a:r>
              <a:rPr lang="en-US" sz="3200" b="1" i="1" dirty="0">
                <a:effectLst/>
                <a:latin typeface="+mn-lt"/>
              </a:rPr>
              <a:t/>
            </a:r>
            <a:br>
              <a:rPr lang="en-US" sz="3200" b="1" i="1" dirty="0">
                <a:effectLst/>
                <a:latin typeface="+mn-lt"/>
              </a:rPr>
            </a:br>
            <a:endParaRPr lang="en-US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68498"/>
            <a:ext cx="10515600" cy="4798106"/>
          </a:xfrm>
        </p:spPr>
        <p:txBody>
          <a:bodyPr>
            <a:noAutofit/>
          </a:bodyPr>
          <a:lstStyle/>
          <a:p>
            <a:r>
              <a:rPr lang="en-US" sz="2200" b="1" i="0" dirty="0">
                <a:solidFill>
                  <a:srgbClr val="000000"/>
                </a:solidFill>
                <a:effectLst/>
              </a:rPr>
              <a:t>For patients treated with </a:t>
            </a:r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immune checkpoint inhibitors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, </a:t>
            </a:r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late responses or late improvements in response may occur</a:t>
            </a:r>
          </a:p>
          <a:p>
            <a:endParaRPr lang="en-US" sz="2200" b="1" i="0" dirty="0">
              <a:solidFill>
                <a:srgbClr val="000000"/>
              </a:solidFill>
              <a:effectLst/>
            </a:endParaRPr>
          </a:p>
          <a:p>
            <a:r>
              <a:rPr lang="en-US" sz="2200" b="1" i="0" dirty="0">
                <a:solidFill>
                  <a:srgbClr val="000000"/>
                </a:solidFill>
                <a:effectLst/>
              </a:rPr>
              <a:t>Some </a:t>
            </a:r>
            <a:r>
              <a:rPr lang="en-US" sz="2200" b="1" dirty="0">
                <a:solidFill>
                  <a:srgbClr val="000000"/>
                </a:solidFill>
              </a:rPr>
              <a:t>NCCN 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panel members may occasionally continue immune checkpoint inhibitor treatment beyond progression, as development of response after initial progression</a:t>
            </a:r>
            <a:br>
              <a:rPr lang="en-US" sz="2200" b="1" i="0" dirty="0">
                <a:solidFill>
                  <a:srgbClr val="000000"/>
                </a:solidFill>
                <a:effectLst/>
              </a:rPr>
            </a:br>
            <a:r>
              <a:rPr lang="en-US" sz="2200" b="1" i="0" dirty="0">
                <a:solidFill>
                  <a:srgbClr val="000000"/>
                </a:solidFill>
                <a:effectLst/>
              </a:rPr>
              <a:t>(sometimes referred to as “</a:t>
            </a:r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pseudo-progression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”) has been described</a:t>
            </a:r>
          </a:p>
          <a:p>
            <a:endParaRPr lang="en-US" sz="2200" b="1" i="0" dirty="0">
              <a:solidFill>
                <a:srgbClr val="000000"/>
              </a:solidFill>
              <a:effectLst/>
            </a:endParaRPr>
          </a:p>
          <a:p>
            <a:r>
              <a:rPr lang="en-US" sz="2200" b="1" i="0" dirty="0">
                <a:solidFill>
                  <a:srgbClr val="000000"/>
                </a:solidFill>
                <a:effectLst/>
              </a:rPr>
              <a:t>Therefore, in patients treated with immune checkpoint inhibitors it is recommended that </a:t>
            </a:r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progression be confirmed 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before deciding to switch to a different type of therapy</a:t>
            </a:r>
          </a:p>
          <a:p>
            <a:r>
              <a:rPr lang="en-US" sz="2200" b="1" i="0" dirty="0">
                <a:solidFill>
                  <a:srgbClr val="000000"/>
                </a:solidFill>
                <a:effectLst/>
              </a:rPr>
              <a:t>This is especially important in patients with limited options for subsequent therapy (</a:t>
            </a:r>
            <a:r>
              <a:rPr lang="en-US" sz="2200" b="1" i="0" dirty="0" err="1">
                <a:solidFill>
                  <a:srgbClr val="000000"/>
                </a:solidFill>
                <a:effectLst/>
              </a:rPr>
              <a:t>ie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, those who are </a:t>
            </a:r>
            <a:r>
              <a:rPr lang="en-US" sz="2200" b="1" i="1" dirty="0">
                <a:solidFill>
                  <a:srgbClr val="000000"/>
                </a:solidFill>
                <a:effectLst/>
              </a:rPr>
              <a:t>BRAF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-V600 wild-type)</a:t>
            </a:r>
          </a:p>
          <a:p>
            <a:pPr marL="0" indent="0">
              <a:buNone/>
            </a:pPr>
            <a:endParaRPr lang="en-US" sz="2200" b="1" dirty="0">
              <a:solidFill>
                <a:srgbClr val="C00000"/>
              </a:solidFill>
              <a:effectLst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E99507D0-18C8-45F1-BABE-8ABC3944A85F}"/>
              </a:ext>
            </a:extLst>
          </p:cNvPr>
          <p:cNvSpPr/>
          <p:nvPr/>
        </p:nvSpPr>
        <p:spPr>
          <a:xfrm>
            <a:off x="7409792" y="6328322"/>
            <a:ext cx="4351283" cy="3291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NCCN Guidelines Version 3,2023</a:t>
            </a:r>
          </a:p>
        </p:txBody>
      </p:sp>
    </p:spTree>
    <p:extLst>
      <p:ext uri="{BB962C8B-B14F-4D97-AF65-F5344CB8AC3E}">
        <p14:creationId xmlns:p14="http://schemas.microsoft.com/office/powerpoint/2010/main" val="28305127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780986" cy="694418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3200" b="1" i="1" dirty="0">
                <a:solidFill>
                  <a:srgbClr val="000000"/>
                </a:solidFill>
                <a:effectLst/>
              </a:rPr>
              <a:t/>
            </a:r>
            <a:br>
              <a:rPr lang="en-US" sz="3200" b="1" i="1" dirty="0">
                <a:solidFill>
                  <a:srgbClr val="000000"/>
                </a:solidFill>
                <a:effectLst/>
              </a:rPr>
            </a:br>
            <a:r>
              <a:rPr lang="en-US" sz="3200" b="1" i="1" dirty="0">
                <a:solidFill>
                  <a:srgbClr val="000000"/>
                </a:solidFill>
                <a:effectLst/>
              </a:rPr>
              <a:t/>
            </a:r>
            <a:br>
              <a:rPr lang="en-US" sz="3200" b="1" i="1" dirty="0">
                <a:solidFill>
                  <a:srgbClr val="000000"/>
                </a:solidFill>
                <a:effectLst/>
              </a:rPr>
            </a:br>
            <a:r>
              <a:rPr lang="en-US" sz="3200" b="1" dirty="0">
                <a:effectLst/>
                <a:latin typeface="+mn-lt"/>
              </a:rPr>
              <a:t>When to Discontinue Treatment or Switch Systemic Therapy ?</a:t>
            </a:r>
            <a:br>
              <a:rPr lang="en-US" sz="3200" b="1" dirty="0">
                <a:effectLst/>
                <a:latin typeface="+mn-lt"/>
              </a:rPr>
            </a:br>
            <a:r>
              <a:rPr lang="en-US" sz="3200" b="1" i="1" dirty="0">
                <a:effectLst/>
                <a:latin typeface="+mn-lt"/>
              </a:rPr>
              <a:t/>
            </a:r>
            <a:br>
              <a:rPr lang="en-US" sz="3200" b="1" i="1" dirty="0">
                <a:effectLst/>
                <a:latin typeface="+mn-lt"/>
              </a:rPr>
            </a:br>
            <a:endParaRPr lang="en-US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68498"/>
            <a:ext cx="10515600" cy="4798106"/>
          </a:xfrm>
        </p:spPr>
        <p:txBody>
          <a:bodyPr>
            <a:noAutofit/>
          </a:bodyPr>
          <a:lstStyle/>
          <a:p>
            <a:r>
              <a:rPr lang="en-US" sz="2200" b="1" i="0" dirty="0">
                <a:solidFill>
                  <a:srgbClr val="000000"/>
                </a:solidFill>
                <a:effectLst/>
              </a:rPr>
              <a:t>For patients who achieve complete response, partial response, or stable disease while on an immune checkpoint inhibitor, the </a:t>
            </a:r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optimal duration 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to administer therapy </a:t>
            </a:r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after achieving best clinical response remains unknown</a:t>
            </a:r>
          </a:p>
          <a:p>
            <a:endParaRPr lang="en-US" sz="2200" b="1" dirty="0">
              <a:solidFill>
                <a:srgbClr val="C00000"/>
              </a:solidFill>
              <a:effectLst/>
            </a:endParaRPr>
          </a:p>
          <a:p>
            <a:r>
              <a:rPr lang="en-US" sz="2200" b="1" i="0" dirty="0">
                <a:solidFill>
                  <a:srgbClr val="000000"/>
                </a:solidFill>
                <a:effectLst/>
              </a:rPr>
              <a:t>Although exploratory analyses of prospective trials show </a:t>
            </a:r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high durability of responses long after discontinuation of immune checkpoint inhibitor 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therapy, there are </a:t>
            </a:r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no prospective randomized trial data comparing treatment for a defined duration versus ongoing treatment 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after best clinical response is achieved</a:t>
            </a:r>
          </a:p>
          <a:p>
            <a:endParaRPr lang="en-US" sz="2200" b="1" i="0" dirty="0">
              <a:solidFill>
                <a:srgbClr val="000000"/>
              </a:solidFill>
              <a:effectLst/>
            </a:endParaRPr>
          </a:p>
          <a:p>
            <a:r>
              <a:rPr lang="en-US" sz="2200" b="1" i="0" dirty="0">
                <a:solidFill>
                  <a:srgbClr val="000000"/>
                </a:solidFill>
                <a:effectLst/>
              </a:rPr>
              <a:t>Absent high-quality prospective data, there is a wide range of clinical practice</a:t>
            </a:r>
            <a:r>
              <a:rPr lang="en-US" sz="2200" b="1" dirty="0"/>
              <a:t> </a:t>
            </a:r>
            <a:br>
              <a:rPr lang="en-US" sz="2200" b="1" dirty="0"/>
            </a:br>
            <a:endParaRPr lang="en-US" sz="2200" b="1" dirty="0"/>
          </a:p>
          <a:p>
            <a:pPr marL="0" indent="0">
              <a:buNone/>
            </a:pPr>
            <a:endParaRPr lang="en-US" sz="2200" b="1" dirty="0">
              <a:solidFill>
                <a:srgbClr val="C00000"/>
              </a:solidFill>
              <a:effectLst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E99507D0-18C8-45F1-BABE-8ABC3944A85F}"/>
              </a:ext>
            </a:extLst>
          </p:cNvPr>
          <p:cNvSpPr/>
          <p:nvPr/>
        </p:nvSpPr>
        <p:spPr>
          <a:xfrm>
            <a:off x="7409792" y="6328322"/>
            <a:ext cx="4351283" cy="3291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NCCN Guidelines Version 3,2023</a:t>
            </a:r>
          </a:p>
        </p:txBody>
      </p:sp>
    </p:spTree>
    <p:extLst>
      <p:ext uri="{BB962C8B-B14F-4D97-AF65-F5344CB8AC3E}">
        <p14:creationId xmlns:p14="http://schemas.microsoft.com/office/powerpoint/2010/main" val="32766137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33828"/>
            <a:ext cx="10515600" cy="694418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2800" b="1" dirty="0">
                <a:solidFill>
                  <a:srgbClr val="000000"/>
                </a:solidFill>
                <a:effectLst/>
                <a:latin typeface="+mn-lt"/>
              </a:rPr>
              <a:t>Recommendations for </a:t>
            </a:r>
            <a:r>
              <a:rPr lang="en-US" sz="2800" b="1" dirty="0">
                <a:solidFill>
                  <a:srgbClr val="C00000"/>
                </a:solidFill>
                <a:effectLst/>
                <a:latin typeface="+mn-lt"/>
              </a:rPr>
              <a:t>Second-line or Subsequent </a:t>
            </a:r>
            <a:r>
              <a:rPr lang="en-US" sz="2800" b="1" dirty="0">
                <a:solidFill>
                  <a:srgbClr val="000000"/>
                </a:solidFill>
                <a:effectLst/>
                <a:latin typeface="+mn-lt"/>
              </a:rPr>
              <a:t>Therapy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8857"/>
            <a:ext cx="10515600" cy="479810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b="1" dirty="0">
                <a:solidFill>
                  <a:srgbClr val="C00000"/>
                </a:solidFill>
                <a:effectLst/>
              </a:rPr>
              <a:t>Interleukin-2</a:t>
            </a:r>
          </a:p>
          <a:p>
            <a:r>
              <a:rPr lang="en-US" sz="2200" b="1" i="0" dirty="0">
                <a:solidFill>
                  <a:srgbClr val="000000"/>
                </a:solidFill>
                <a:effectLst/>
              </a:rPr>
              <a:t>In one retrospective analysis of 305 patients who received IL-2 monotherapy for previously treated measurable metastatic disease, complete response was</a:t>
            </a:r>
            <a:br>
              <a:rPr lang="en-US" sz="2200" b="1" i="0" dirty="0">
                <a:solidFill>
                  <a:srgbClr val="000000"/>
                </a:solidFill>
                <a:effectLst/>
              </a:rPr>
            </a:br>
            <a:r>
              <a:rPr lang="en-US" sz="2200" b="1" i="0" dirty="0">
                <a:solidFill>
                  <a:srgbClr val="000000"/>
                </a:solidFill>
                <a:effectLst/>
              </a:rPr>
              <a:t>achieved in 4%, with </a:t>
            </a:r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median duration of response &gt;176 months 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(range, 12</a:t>
            </a:r>
            <a:br>
              <a:rPr lang="en-US" sz="2200" b="1" i="0" dirty="0">
                <a:solidFill>
                  <a:srgbClr val="000000"/>
                </a:solidFill>
                <a:effectLst/>
              </a:rPr>
            </a:br>
            <a:r>
              <a:rPr lang="en-US" sz="2200" b="1" i="0" dirty="0">
                <a:solidFill>
                  <a:srgbClr val="000000"/>
                </a:solidFill>
                <a:effectLst/>
              </a:rPr>
              <a:t>months to &gt;253 months). Of the 12 patients with complete response, </a:t>
            </a:r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10 survived at least 13 years</a:t>
            </a:r>
          </a:p>
          <a:p>
            <a:r>
              <a:rPr lang="en-US" sz="2200" b="1" i="0" dirty="0">
                <a:solidFill>
                  <a:srgbClr val="000000"/>
                </a:solidFill>
                <a:effectLst/>
              </a:rPr>
              <a:t>A retrospective comparative study found that response rate for high-dose IL-2 was </a:t>
            </a:r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higher among patients with prior ipilimumab treatment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 compared with patients with no prior immune checkpoint inhibitor therapy (ORR 21% vs. 12%)</a:t>
            </a:r>
          </a:p>
          <a:p>
            <a:r>
              <a:rPr lang="en-US" sz="2200" b="1" i="0" dirty="0">
                <a:solidFill>
                  <a:srgbClr val="000000"/>
                </a:solidFill>
                <a:effectLst/>
              </a:rPr>
              <a:t>High-dose IL-2 is associated with </a:t>
            </a:r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significant toxicities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. Safe and effective administration requires careful selection of patients, close monitoring, and adherence to administration and AE management protocols</a:t>
            </a:r>
          </a:p>
          <a:p>
            <a:r>
              <a:rPr lang="en-US" sz="2200" b="1" i="0" dirty="0">
                <a:solidFill>
                  <a:srgbClr val="000000"/>
                </a:solidFill>
                <a:effectLst/>
              </a:rPr>
              <a:t>High-dose IL-2 therapy should be restricted to institutions with medical staff </a:t>
            </a:r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experienced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 in the administration and management of these regimens</a:t>
            </a:r>
            <a:endParaRPr lang="en-US" sz="2200" b="1" dirty="0">
              <a:solidFill>
                <a:srgbClr val="C00000"/>
              </a:solidFill>
              <a:effectLst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CC86FFD3-41F7-4CEC-A25B-7AA429196549}"/>
              </a:ext>
            </a:extLst>
          </p:cNvPr>
          <p:cNvSpPr/>
          <p:nvPr/>
        </p:nvSpPr>
        <p:spPr>
          <a:xfrm>
            <a:off x="7409792" y="6206522"/>
            <a:ext cx="4351283" cy="3291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NCCN Guidelines Version 3,2023</a:t>
            </a:r>
          </a:p>
        </p:txBody>
      </p:sp>
    </p:spTree>
    <p:extLst>
      <p:ext uri="{BB962C8B-B14F-4D97-AF65-F5344CB8AC3E}">
        <p14:creationId xmlns:p14="http://schemas.microsoft.com/office/powerpoint/2010/main" val="307183092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33828"/>
            <a:ext cx="10515600" cy="694418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2800" b="1" dirty="0">
                <a:solidFill>
                  <a:srgbClr val="000000"/>
                </a:solidFill>
                <a:effectLst/>
                <a:latin typeface="+mn-lt"/>
              </a:rPr>
              <a:t>Recommendations for </a:t>
            </a:r>
            <a:r>
              <a:rPr lang="en-US" sz="2800" b="1" dirty="0">
                <a:solidFill>
                  <a:srgbClr val="C00000"/>
                </a:solidFill>
                <a:effectLst/>
                <a:latin typeface="+mn-lt"/>
              </a:rPr>
              <a:t>Second-line or Subsequent </a:t>
            </a:r>
            <a:r>
              <a:rPr lang="en-US" sz="2800" b="1" dirty="0">
                <a:solidFill>
                  <a:srgbClr val="000000"/>
                </a:solidFill>
                <a:effectLst/>
                <a:latin typeface="+mn-lt"/>
              </a:rPr>
              <a:t>Therapy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8857"/>
            <a:ext cx="10515600" cy="479810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b="1" dirty="0">
                <a:solidFill>
                  <a:srgbClr val="C00000"/>
                </a:solidFill>
                <a:effectLst/>
              </a:rPr>
              <a:t>Interleukin-2</a:t>
            </a:r>
          </a:p>
          <a:p>
            <a:r>
              <a:rPr lang="en-US" sz="2200" b="1" i="0" dirty="0">
                <a:solidFill>
                  <a:srgbClr val="000000"/>
                </a:solidFill>
                <a:effectLst/>
              </a:rPr>
              <a:t>Although associated with significant risk of </a:t>
            </a:r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severe toxicity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, </a:t>
            </a:r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IL-2 remains an option in the second-line or subsequent setting 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because it can provide </a:t>
            </a:r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long-term survival 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for the small percent of patients </a:t>
            </a:r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(&lt;10%) 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with complete response</a:t>
            </a:r>
            <a:endParaRPr lang="en-US" sz="2200" b="1" dirty="0">
              <a:solidFill>
                <a:srgbClr val="000000"/>
              </a:solidFill>
            </a:endParaRPr>
          </a:p>
          <a:p>
            <a:endParaRPr lang="en-US" sz="2200" b="1" i="0" dirty="0">
              <a:solidFill>
                <a:srgbClr val="000000"/>
              </a:solidFill>
              <a:effectLst/>
            </a:endParaRPr>
          </a:p>
          <a:p>
            <a:r>
              <a:rPr lang="en-US" sz="2200" b="1" i="0" dirty="0">
                <a:solidFill>
                  <a:srgbClr val="000000"/>
                </a:solidFill>
                <a:effectLst/>
              </a:rPr>
              <a:t>Due to the low response rate and high toxicity, however, IL-2 is not a preferred option as it is considered less safe and less effective than immune checkpoint inhibitors or BRAF-targeted therapy options</a:t>
            </a:r>
            <a:br>
              <a:rPr lang="en-US" sz="2200" b="1" i="0" dirty="0">
                <a:solidFill>
                  <a:srgbClr val="000000"/>
                </a:solidFill>
                <a:effectLst/>
              </a:rPr>
            </a:br>
            <a:endParaRPr lang="en-US" sz="2200" b="1" dirty="0"/>
          </a:p>
          <a:p>
            <a:pPr marL="0" indent="0">
              <a:buNone/>
            </a:pPr>
            <a:endParaRPr lang="en-US" sz="2200" b="1" dirty="0">
              <a:solidFill>
                <a:srgbClr val="C00000"/>
              </a:solidFill>
              <a:effectLst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CC86FFD3-41F7-4CEC-A25B-7AA429196549}"/>
              </a:ext>
            </a:extLst>
          </p:cNvPr>
          <p:cNvSpPr/>
          <p:nvPr/>
        </p:nvSpPr>
        <p:spPr>
          <a:xfrm>
            <a:off x="7409792" y="6206522"/>
            <a:ext cx="4351283" cy="3291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NCCN Guidelines Version 3,2023</a:t>
            </a:r>
          </a:p>
        </p:txBody>
      </p:sp>
    </p:spTree>
    <p:extLst>
      <p:ext uri="{BB962C8B-B14F-4D97-AF65-F5344CB8AC3E}">
        <p14:creationId xmlns:p14="http://schemas.microsoft.com/office/powerpoint/2010/main" val="148514741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33828"/>
            <a:ext cx="10515600" cy="694418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2800" b="1" dirty="0">
                <a:solidFill>
                  <a:srgbClr val="000000"/>
                </a:solidFill>
                <a:effectLst/>
                <a:latin typeface="+mn-lt"/>
              </a:rPr>
              <a:t>Recommendations for </a:t>
            </a:r>
            <a:r>
              <a:rPr lang="en-US" sz="2800" b="1" dirty="0">
                <a:solidFill>
                  <a:srgbClr val="C00000"/>
                </a:solidFill>
                <a:effectLst/>
                <a:latin typeface="+mn-lt"/>
              </a:rPr>
              <a:t>Second-line or Subsequent </a:t>
            </a:r>
            <a:r>
              <a:rPr lang="en-US" sz="2800" b="1" dirty="0">
                <a:solidFill>
                  <a:srgbClr val="000000"/>
                </a:solidFill>
                <a:effectLst/>
                <a:latin typeface="+mn-lt"/>
              </a:rPr>
              <a:t>Therapy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8857"/>
            <a:ext cx="10515600" cy="479810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rgbClr val="C00000"/>
                </a:solidFill>
                <a:effectLst/>
                <a:latin typeface="+mn-lt"/>
              </a:rPr>
              <a:t>Management of Interleukin-2 Toxicities</a:t>
            </a:r>
            <a:endParaRPr lang="en-US" sz="2200" b="1" dirty="0">
              <a:solidFill>
                <a:srgbClr val="C00000"/>
              </a:solidFill>
              <a:effectLst/>
            </a:endParaRPr>
          </a:p>
          <a:p>
            <a:r>
              <a:rPr lang="en-US" sz="2200" b="1" i="0" dirty="0">
                <a:solidFill>
                  <a:srgbClr val="000000"/>
                </a:solidFill>
                <a:effectLst/>
              </a:rPr>
              <a:t>Caution is warranted in the administration of high-dose IL-2 due to the high degree of toxicity reported</a:t>
            </a:r>
          </a:p>
          <a:p>
            <a:endParaRPr lang="en-US" sz="2200" b="1" i="0" dirty="0">
              <a:solidFill>
                <a:srgbClr val="000000"/>
              </a:solidFill>
              <a:effectLst/>
            </a:endParaRPr>
          </a:p>
          <a:p>
            <a:r>
              <a:rPr lang="en-US" sz="2200" b="1" i="0" dirty="0">
                <a:solidFill>
                  <a:srgbClr val="000000"/>
                </a:solidFill>
                <a:effectLst/>
              </a:rPr>
              <a:t>If IL-2 is considered, the NCCN Panel recommends patients to receive treatment at institutions with relevant expertise</a:t>
            </a:r>
          </a:p>
          <a:p>
            <a:endParaRPr lang="en-US" sz="2200" b="1" i="0" dirty="0">
              <a:solidFill>
                <a:srgbClr val="000000"/>
              </a:solidFill>
              <a:effectLst/>
            </a:endParaRPr>
          </a:p>
          <a:p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Contraindications for IL-2 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include inadequate organ reserve, poor performance status, and untreated or active brain involvement</a:t>
            </a:r>
          </a:p>
          <a:p>
            <a:endParaRPr lang="en-US" sz="2200" b="1" i="0" dirty="0">
              <a:solidFill>
                <a:srgbClr val="000000"/>
              </a:solidFill>
              <a:effectLst/>
            </a:endParaRPr>
          </a:p>
          <a:p>
            <a:r>
              <a:rPr lang="en-US" sz="2200" b="1" i="0" dirty="0">
                <a:solidFill>
                  <a:srgbClr val="000000"/>
                </a:solidFill>
                <a:effectLst/>
              </a:rPr>
              <a:t>Additionally, panelists raised concerns over potential synergistic toxicities between ipilimumab and high-dose IL-2 therapy, especially in the gastrointestinal tract</a:t>
            </a:r>
            <a:endParaRPr lang="en-US" sz="2200" b="1" dirty="0">
              <a:solidFill>
                <a:srgbClr val="C00000"/>
              </a:solidFill>
              <a:effectLst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CC86FFD3-41F7-4CEC-A25B-7AA429196549}"/>
              </a:ext>
            </a:extLst>
          </p:cNvPr>
          <p:cNvSpPr/>
          <p:nvPr/>
        </p:nvSpPr>
        <p:spPr>
          <a:xfrm>
            <a:off x="7409792" y="6206522"/>
            <a:ext cx="4351283" cy="3291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NCCN Guidelines Version 3,2023</a:t>
            </a:r>
          </a:p>
        </p:txBody>
      </p:sp>
    </p:spTree>
    <p:extLst>
      <p:ext uri="{BB962C8B-B14F-4D97-AF65-F5344CB8AC3E}">
        <p14:creationId xmlns:p14="http://schemas.microsoft.com/office/powerpoint/2010/main" val="369381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9423400" cy="694418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1100" b="1" dirty="0"/>
              <a:t/>
            </a:r>
            <a:br>
              <a:rPr lang="en-US" sz="1100" b="1" dirty="0"/>
            </a:br>
            <a:r>
              <a:rPr lang="en-US" sz="1100" b="1" dirty="0"/>
              <a:t/>
            </a:r>
            <a:br>
              <a:rPr lang="en-US" sz="1100" b="1" dirty="0"/>
            </a:br>
            <a:r>
              <a:rPr lang="en-US" sz="1100" b="1" dirty="0"/>
              <a:t/>
            </a:r>
            <a:br>
              <a:rPr lang="en-US" sz="1100" b="1" dirty="0"/>
            </a:br>
            <a:r>
              <a:rPr lang="en-US" sz="3200" b="1" i="0" dirty="0">
                <a:solidFill>
                  <a:srgbClr val="000000"/>
                </a:solidFill>
                <a:effectLst/>
                <a:latin typeface="+mn-lt"/>
              </a:rPr>
              <a:t>Recommendations for Limited Metastatic Disease</a:t>
            </a:r>
            <a:r>
              <a:rPr lang="en-US" sz="3200" b="1" i="0" dirty="0">
                <a:solidFill>
                  <a:srgbClr val="000000"/>
                </a:solidFill>
                <a:effectLst/>
              </a:rPr>
              <a:t/>
            </a:r>
            <a:br>
              <a:rPr lang="en-US" sz="3200" b="1" i="0" dirty="0">
                <a:solidFill>
                  <a:srgbClr val="000000"/>
                </a:solidFill>
                <a:effectLst/>
              </a:rPr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8857"/>
            <a:ext cx="10515600" cy="4798106"/>
          </a:xfrm>
        </p:spPr>
        <p:txBody>
          <a:bodyPr>
            <a:noAutofit/>
          </a:bodyPr>
          <a:lstStyle/>
          <a:p>
            <a:r>
              <a:rPr lang="en-US" sz="2200" b="1" dirty="0">
                <a:solidFill>
                  <a:srgbClr val="C00000"/>
                </a:solidFill>
              </a:rPr>
              <a:t>R</a:t>
            </a:r>
            <a:r>
              <a:rPr lang="en-US" sz="2200" b="1" i="0" dirty="0">
                <a:solidFill>
                  <a:srgbClr val="C00000"/>
                </a:solidFill>
                <a:effectLst/>
              </a:rPr>
              <a:t>esection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, if feasible, or </a:t>
            </a:r>
            <a:r>
              <a:rPr lang="en-US" sz="2200" b="1" i="0" dirty="0">
                <a:solidFill>
                  <a:srgbClr val="C00000"/>
                </a:solidFill>
                <a:effectLst/>
              </a:rPr>
              <a:t>systemic therapy</a:t>
            </a:r>
          </a:p>
          <a:p>
            <a:r>
              <a:rPr lang="en-US" sz="2200" b="1" i="0" dirty="0">
                <a:solidFill>
                  <a:srgbClr val="000000"/>
                </a:solidFill>
                <a:effectLst/>
              </a:rPr>
              <a:t>Observation is no longer a recommended option, even for patients with very limited stage IV disease</a:t>
            </a:r>
          </a:p>
          <a:p>
            <a:endParaRPr lang="en-US" sz="2200" b="1" i="0" dirty="0">
              <a:solidFill>
                <a:srgbClr val="000000"/>
              </a:solidFill>
              <a:effectLst/>
            </a:endParaRPr>
          </a:p>
          <a:p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Following systemic therapy, </a:t>
            </a:r>
            <a:r>
              <a:rPr lang="en-US" sz="2200" b="1" i="0" dirty="0">
                <a:effectLst/>
              </a:rPr>
              <a:t>patients with </a:t>
            </a:r>
            <a:r>
              <a:rPr lang="en-US" sz="2200" b="1" i="0" dirty="0" err="1">
                <a:effectLst/>
              </a:rPr>
              <a:t>resectable</a:t>
            </a:r>
            <a:r>
              <a:rPr lang="en-US" sz="2200" b="1" i="0" dirty="0">
                <a:effectLst/>
              </a:rPr>
              <a:t> disease should be </a:t>
            </a:r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reassessed for surgery</a:t>
            </a:r>
          </a:p>
          <a:p>
            <a:endParaRPr lang="en-US" sz="2200" b="1" i="0" dirty="0">
              <a:solidFill>
                <a:srgbClr val="000000"/>
              </a:solidFill>
              <a:effectLst/>
            </a:endParaRPr>
          </a:p>
          <a:p>
            <a:r>
              <a:rPr lang="en-US" sz="2200" b="1" i="0" dirty="0">
                <a:solidFill>
                  <a:srgbClr val="000000"/>
                </a:solidFill>
                <a:effectLst/>
              </a:rPr>
              <a:t>If completely resected, patients with no evidence of disease (NED) can be </a:t>
            </a:r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observed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 or offered </a:t>
            </a:r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adjuvant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 treatment</a:t>
            </a:r>
          </a:p>
          <a:p>
            <a:endParaRPr lang="en-US" sz="2200" b="1" i="0" dirty="0">
              <a:solidFill>
                <a:srgbClr val="000000"/>
              </a:solidFill>
              <a:effectLst/>
            </a:endParaRPr>
          </a:p>
          <a:p>
            <a:r>
              <a:rPr lang="en-US" sz="2200" b="1" i="0" dirty="0">
                <a:solidFill>
                  <a:srgbClr val="000000"/>
                </a:solidFill>
                <a:effectLst/>
              </a:rPr>
              <a:t>Patients with residual disease following </a:t>
            </a:r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incomplete resection 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for limited metastases should </a:t>
            </a:r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be treated as for disseminated disease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000" b="1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sz="1000" b="1" dirty="0">
                <a:solidFill>
                  <a:schemeClr val="accent1">
                    <a:lumMod val="75000"/>
                  </a:schemeClr>
                </a:solidFill>
              </a:rPr>
            </a:br>
            <a:endParaRPr lang="en-US" sz="1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E29F62ED-1389-4C37-9DF0-099DBEEEED55}"/>
              </a:ext>
            </a:extLst>
          </p:cNvPr>
          <p:cNvSpPr/>
          <p:nvPr/>
        </p:nvSpPr>
        <p:spPr>
          <a:xfrm>
            <a:off x="7409792" y="6206522"/>
            <a:ext cx="4351283" cy="3291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NCCN Guidelines Version 3,2023</a:t>
            </a:r>
          </a:p>
        </p:txBody>
      </p:sp>
    </p:spTree>
    <p:extLst>
      <p:ext uri="{BB962C8B-B14F-4D97-AF65-F5344CB8AC3E}">
        <p14:creationId xmlns:p14="http://schemas.microsoft.com/office/powerpoint/2010/main" val="314137331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33828"/>
            <a:ext cx="10515600" cy="694418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2800" b="1" dirty="0">
                <a:solidFill>
                  <a:srgbClr val="000000"/>
                </a:solidFill>
                <a:effectLst/>
                <a:latin typeface="+mn-lt"/>
              </a:rPr>
              <a:t>Recommendations for </a:t>
            </a:r>
            <a:r>
              <a:rPr lang="en-US" sz="2800" b="1" dirty="0">
                <a:solidFill>
                  <a:srgbClr val="C00000"/>
                </a:solidFill>
                <a:effectLst/>
                <a:latin typeface="+mn-lt"/>
              </a:rPr>
              <a:t>Second-line or Subsequent </a:t>
            </a:r>
            <a:r>
              <a:rPr lang="en-US" sz="2800" b="1" dirty="0">
                <a:solidFill>
                  <a:srgbClr val="000000"/>
                </a:solidFill>
                <a:effectLst/>
                <a:latin typeface="+mn-lt"/>
              </a:rPr>
              <a:t>Therapy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8857"/>
            <a:ext cx="10515600" cy="479810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b="1" dirty="0">
                <a:solidFill>
                  <a:srgbClr val="C00000"/>
                </a:solidFill>
                <a:effectLst/>
              </a:rPr>
              <a:t>T-VEC ± Ipilimumab</a:t>
            </a:r>
            <a:r>
              <a:rPr lang="en-US" sz="2200" b="1" dirty="0">
                <a:solidFill>
                  <a:srgbClr val="C00000"/>
                </a:solidFill>
              </a:rPr>
              <a:t> </a:t>
            </a:r>
          </a:p>
          <a:p>
            <a:r>
              <a:rPr lang="en-US" sz="2200" b="1" i="0" dirty="0">
                <a:solidFill>
                  <a:srgbClr val="000000"/>
                </a:solidFill>
                <a:effectLst/>
              </a:rPr>
              <a:t>Based on the results from a </a:t>
            </a:r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randomized phase II trial 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showing that intralesional T-VEC improved response rate in patients treated with systemic ipilimumab, this combination is listed as an option for patients with injectable metastases</a:t>
            </a:r>
          </a:p>
          <a:p>
            <a:endParaRPr lang="en-US" sz="2200" b="1" i="0" dirty="0">
              <a:solidFill>
                <a:srgbClr val="000000"/>
              </a:solidFill>
              <a:effectLst/>
            </a:endParaRPr>
          </a:p>
          <a:p>
            <a:r>
              <a:rPr lang="en-US" sz="2200" b="1" i="0" dirty="0">
                <a:solidFill>
                  <a:srgbClr val="000000"/>
                </a:solidFill>
                <a:effectLst/>
              </a:rPr>
              <a:t>Because results of the trial did not demonstrate improved PFS or OS, ipilimumab/T-VEC combination therapy is a </a:t>
            </a:r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category 2B 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recommendation, only listed as an option for second or subsequent-line therapy (not first-line therapy), and is not a preferred option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56B4A389-6E96-4EC1-AB94-0813726C184E}"/>
              </a:ext>
            </a:extLst>
          </p:cNvPr>
          <p:cNvSpPr/>
          <p:nvPr/>
        </p:nvSpPr>
        <p:spPr>
          <a:xfrm>
            <a:off x="7409792" y="6206522"/>
            <a:ext cx="4351283" cy="3291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NCCN Guidelines Version 3,2023</a:t>
            </a:r>
          </a:p>
        </p:txBody>
      </p:sp>
    </p:spTree>
    <p:extLst>
      <p:ext uri="{BB962C8B-B14F-4D97-AF65-F5344CB8AC3E}">
        <p14:creationId xmlns:p14="http://schemas.microsoft.com/office/powerpoint/2010/main" val="241871231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91939"/>
            <a:ext cx="10515600" cy="694418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2800" b="1" dirty="0">
                <a:solidFill>
                  <a:srgbClr val="000000"/>
                </a:solidFill>
                <a:effectLst/>
                <a:latin typeface="+mn-lt"/>
              </a:rPr>
              <a:t>Recommendations for </a:t>
            </a:r>
            <a:r>
              <a:rPr lang="en-US" sz="2800" b="1" dirty="0">
                <a:solidFill>
                  <a:srgbClr val="C00000"/>
                </a:solidFill>
                <a:effectLst/>
                <a:latin typeface="+mn-lt"/>
              </a:rPr>
              <a:t>Second-line or Subsequent </a:t>
            </a:r>
            <a:r>
              <a:rPr lang="en-US" sz="2800" b="1" dirty="0">
                <a:solidFill>
                  <a:srgbClr val="000000"/>
                </a:solidFill>
                <a:effectLst/>
                <a:latin typeface="+mn-lt"/>
              </a:rPr>
              <a:t>Therapy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7386"/>
            <a:ext cx="10796752" cy="479810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b="1" dirty="0">
                <a:solidFill>
                  <a:srgbClr val="C00000"/>
                </a:solidFill>
                <a:effectLst/>
              </a:rPr>
              <a:t>Imatinib</a:t>
            </a:r>
          </a:p>
          <a:p>
            <a:r>
              <a:rPr lang="en-US" sz="2200" b="1" dirty="0"/>
              <a:t>Although</a:t>
            </a:r>
            <a:r>
              <a:rPr lang="en-US" sz="2200" b="1" dirty="0">
                <a:solidFill>
                  <a:srgbClr val="C00000"/>
                </a:solidFill>
              </a:rPr>
              <a:t> a</a:t>
            </a:r>
            <a:r>
              <a:rPr lang="en-US" sz="2200" b="1" i="0" dirty="0">
                <a:solidFill>
                  <a:srgbClr val="C00000"/>
                </a:solidFill>
                <a:effectLst/>
              </a:rPr>
              <a:t>ctivating </a:t>
            </a:r>
            <a:r>
              <a:rPr lang="en-US" sz="2200" b="1" i="1" dirty="0">
                <a:solidFill>
                  <a:srgbClr val="C00000"/>
                </a:solidFill>
                <a:effectLst/>
              </a:rPr>
              <a:t>KIT </a:t>
            </a:r>
            <a:r>
              <a:rPr lang="en-US" sz="2200" b="1" i="0" dirty="0">
                <a:solidFill>
                  <a:srgbClr val="C00000"/>
                </a:solidFill>
                <a:effectLst/>
              </a:rPr>
              <a:t>mutations </a:t>
            </a:r>
            <a:r>
              <a:rPr lang="en-US" sz="2200" b="1" i="0" dirty="0">
                <a:effectLst/>
              </a:rPr>
              <a:t>are present in only </a:t>
            </a:r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3% of all melanomas, 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they are </a:t>
            </a:r>
            <a:r>
              <a:rPr lang="en-US" sz="2200" b="1" i="0" dirty="0">
                <a:solidFill>
                  <a:srgbClr val="212121"/>
                </a:solidFill>
                <a:effectLst/>
              </a:rPr>
              <a:t> present in </a:t>
            </a:r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39% of mucosal melanomas </a:t>
            </a:r>
            <a:r>
              <a:rPr lang="en-US" sz="2200" b="1" i="0" dirty="0">
                <a:solidFill>
                  <a:srgbClr val="212121"/>
                </a:solidFill>
                <a:effectLst/>
              </a:rPr>
              <a:t>, </a:t>
            </a:r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36% of acral lentiginous melanomas </a:t>
            </a:r>
            <a:r>
              <a:rPr lang="en-US" sz="2200" b="1" i="0" dirty="0">
                <a:solidFill>
                  <a:srgbClr val="212121"/>
                </a:solidFill>
                <a:effectLst/>
              </a:rPr>
              <a:t>, and in </a:t>
            </a:r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28% of chronically skin damaged melanomas </a:t>
            </a:r>
            <a:r>
              <a:rPr lang="en-US" sz="2200" b="1" i="0" dirty="0">
                <a:solidFill>
                  <a:srgbClr val="212121"/>
                </a:solidFill>
                <a:effectLst/>
              </a:rPr>
              <a:t>(chronic solar damage)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 </a:t>
            </a:r>
          </a:p>
          <a:p>
            <a:r>
              <a:rPr lang="en-US" sz="2200" b="1" dirty="0">
                <a:solidFill>
                  <a:srgbClr val="000000"/>
                </a:solidFill>
              </a:rPr>
              <a:t>F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or those who have activating </a:t>
            </a:r>
            <a:r>
              <a:rPr lang="en-US" sz="2200" b="1" i="1" dirty="0">
                <a:solidFill>
                  <a:srgbClr val="000000"/>
                </a:solidFill>
                <a:effectLst/>
              </a:rPr>
              <a:t>KIT 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mutations, imatinib may be helpful for disease control</a:t>
            </a:r>
          </a:p>
          <a:p>
            <a:r>
              <a:rPr lang="en-US" sz="2200" b="1" i="0" dirty="0">
                <a:solidFill>
                  <a:srgbClr val="000000"/>
                </a:solidFill>
                <a:effectLst/>
              </a:rPr>
              <a:t>Phase II studies testing imatinib or nilotinib, inhibitors of mutated KIT, in patients with </a:t>
            </a:r>
            <a:r>
              <a:rPr lang="en-US" sz="2200" b="1" i="1" dirty="0">
                <a:solidFill>
                  <a:srgbClr val="000000"/>
                </a:solidFill>
                <a:effectLst/>
              </a:rPr>
              <a:t>KIT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-mutated or </a:t>
            </a:r>
            <a:r>
              <a:rPr lang="en-US" sz="2200" b="1" i="1" dirty="0">
                <a:solidFill>
                  <a:srgbClr val="000000"/>
                </a:solidFill>
                <a:effectLst/>
              </a:rPr>
              <a:t>KIT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-amplified metastatic melanomas demonstrated </a:t>
            </a:r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17% to 30% ORR 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and </a:t>
            </a:r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35% to 57% disease control rate</a:t>
            </a:r>
          </a:p>
          <a:p>
            <a:r>
              <a:rPr lang="en-US" sz="2200" b="1" i="0" dirty="0">
                <a:solidFill>
                  <a:srgbClr val="000000"/>
                </a:solidFill>
                <a:effectLst/>
              </a:rPr>
              <a:t>Unfortunately, most of these </a:t>
            </a:r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responses were of limited duration</a:t>
            </a:r>
          </a:p>
          <a:p>
            <a:r>
              <a:rPr lang="en-US" sz="2200" b="1" i="0" dirty="0">
                <a:solidFill>
                  <a:srgbClr val="000000"/>
                </a:solidFill>
                <a:effectLst/>
              </a:rPr>
              <a:t>These phase II studies included a significant portion of patients with non-cutaneous melanoma (29%–71% mucosal)</a:t>
            </a:r>
          </a:p>
          <a:p>
            <a:r>
              <a:rPr lang="en-US" sz="2200" b="1" i="0" dirty="0">
                <a:solidFill>
                  <a:srgbClr val="000000"/>
                </a:solidFill>
                <a:effectLst/>
              </a:rPr>
              <a:t>The results show trends toward better response for patients with </a:t>
            </a:r>
            <a:r>
              <a:rPr lang="en-US" sz="2200" b="1" i="1" dirty="0">
                <a:solidFill>
                  <a:srgbClr val="000000"/>
                </a:solidFill>
                <a:effectLst/>
              </a:rPr>
              <a:t>KIT 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mutations versus amplifications alone, and in some studies trends toward better response in mucosal melanoma compared with acral/CSD subtypes</a:t>
            </a:r>
          </a:p>
          <a:p>
            <a:endParaRPr lang="en-US" sz="2200" b="1" i="0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56B4A389-6E96-4EC1-AB94-0813726C184E}"/>
              </a:ext>
            </a:extLst>
          </p:cNvPr>
          <p:cNvSpPr/>
          <p:nvPr/>
        </p:nvSpPr>
        <p:spPr>
          <a:xfrm>
            <a:off x="7409792" y="6336957"/>
            <a:ext cx="4351283" cy="3291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NCCN Guidelines Version 3,2023</a:t>
            </a:r>
          </a:p>
        </p:txBody>
      </p:sp>
    </p:spTree>
    <p:extLst>
      <p:ext uri="{BB962C8B-B14F-4D97-AF65-F5344CB8AC3E}">
        <p14:creationId xmlns:p14="http://schemas.microsoft.com/office/powerpoint/2010/main" val="377337470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91939"/>
            <a:ext cx="10515600" cy="694418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2800" b="1" dirty="0">
                <a:solidFill>
                  <a:srgbClr val="000000"/>
                </a:solidFill>
                <a:effectLst/>
                <a:latin typeface="+mn-lt"/>
              </a:rPr>
              <a:t>Recommendations for </a:t>
            </a:r>
            <a:r>
              <a:rPr lang="en-US" sz="2800" b="1" dirty="0">
                <a:solidFill>
                  <a:srgbClr val="C00000"/>
                </a:solidFill>
                <a:effectLst/>
                <a:latin typeface="+mn-lt"/>
              </a:rPr>
              <a:t>Second-line or Subsequent </a:t>
            </a:r>
            <a:r>
              <a:rPr lang="en-US" sz="2800" b="1" dirty="0">
                <a:solidFill>
                  <a:srgbClr val="000000"/>
                </a:solidFill>
                <a:effectLst/>
                <a:latin typeface="+mn-lt"/>
              </a:rPr>
              <a:t>Therapy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7386"/>
            <a:ext cx="10796752" cy="479810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b="1" dirty="0">
                <a:solidFill>
                  <a:srgbClr val="C00000"/>
                </a:solidFill>
                <a:effectLst/>
              </a:rPr>
              <a:t>Imatinib</a:t>
            </a:r>
          </a:p>
          <a:p>
            <a:r>
              <a:rPr lang="en-US" sz="2200" b="1" i="0" dirty="0">
                <a:solidFill>
                  <a:srgbClr val="000000"/>
                </a:solidFill>
                <a:effectLst/>
              </a:rPr>
              <a:t>Among </a:t>
            </a:r>
            <a:r>
              <a:rPr lang="en-US" sz="2200" b="1" i="0" dirty="0">
                <a:effectLst/>
              </a:rPr>
              <a:t>patients with activating </a:t>
            </a:r>
            <a:r>
              <a:rPr lang="en-US" sz="2200" b="1" i="1" dirty="0">
                <a:effectLst/>
              </a:rPr>
              <a:t>KIT </a:t>
            </a:r>
            <a:r>
              <a:rPr lang="en-US" sz="2200" b="1" i="0" dirty="0">
                <a:effectLst/>
              </a:rPr>
              <a:t>mutations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, </a:t>
            </a:r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fewer than half responded to imatinib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, and </a:t>
            </a:r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randomized trials to assess impact on PFS and OS have not been conducted</a:t>
            </a:r>
          </a:p>
          <a:p>
            <a:endParaRPr lang="en-US" sz="2200" b="1" i="0" dirty="0">
              <a:solidFill>
                <a:srgbClr val="000000"/>
              </a:solidFill>
              <a:effectLst/>
            </a:endParaRPr>
          </a:p>
          <a:p>
            <a:r>
              <a:rPr lang="en-US" sz="2200" b="1" i="0" dirty="0">
                <a:solidFill>
                  <a:srgbClr val="000000"/>
                </a:solidFill>
                <a:effectLst/>
              </a:rPr>
              <a:t>For these reasons imatinib is </a:t>
            </a:r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not listed as a preferred agent, even for patients with qualifying mutations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, but may be </a:t>
            </a:r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useful for those who are ineligible for or unresponsive to more effective therapies 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(</a:t>
            </a:r>
            <a:r>
              <a:rPr lang="en-US" sz="2200" b="1" i="0" dirty="0" err="1">
                <a:solidFill>
                  <a:srgbClr val="000000"/>
                </a:solidFill>
                <a:effectLst/>
              </a:rPr>
              <a:t>ie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, immune checkpoint inhibitors, BRAF-targeted therapy)</a:t>
            </a:r>
            <a:r>
              <a:rPr lang="en-US" sz="2200" b="1" dirty="0"/>
              <a:t> </a:t>
            </a:r>
            <a:br>
              <a:rPr lang="en-US" sz="2200" b="1" dirty="0"/>
            </a:br>
            <a:endParaRPr lang="en-US" sz="2200" b="1" i="0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56B4A389-6E96-4EC1-AB94-0813726C184E}"/>
              </a:ext>
            </a:extLst>
          </p:cNvPr>
          <p:cNvSpPr/>
          <p:nvPr/>
        </p:nvSpPr>
        <p:spPr>
          <a:xfrm>
            <a:off x="7409792" y="6336957"/>
            <a:ext cx="4351283" cy="3291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NCCN Guidelines Version 3,2023</a:t>
            </a:r>
          </a:p>
        </p:txBody>
      </p:sp>
    </p:spTree>
    <p:extLst>
      <p:ext uri="{BB962C8B-B14F-4D97-AF65-F5344CB8AC3E}">
        <p14:creationId xmlns:p14="http://schemas.microsoft.com/office/powerpoint/2010/main" val="223666471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91939"/>
            <a:ext cx="10515600" cy="694418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2800" b="1" dirty="0">
                <a:solidFill>
                  <a:srgbClr val="000000"/>
                </a:solidFill>
                <a:effectLst/>
                <a:latin typeface="+mn-lt"/>
              </a:rPr>
              <a:t>Recommendations for </a:t>
            </a:r>
            <a:r>
              <a:rPr lang="en-US" sz="2800" b="1" dirty="0">
                <a:solidFill>
                  <a:srgbClr val="C00000"/>
                </a:solidFill>
                <a:effectLst/>
                <a:latin typeface="+mn-lt"/>
              </a:rPr>
              <a:t>Second-line or Subsequent </a:t>
            </a:r>
            <a:r>
              <a:rPr lang="en-US" sz="2800" b="1" dirty="0">
                <a:solidFill>
                  <a:srgbClr val="000000"/>
                </a:solidFill>
                <a:effectLst/>
                <a:latin typeface="+mn-lt"/>
              </a:rPr>
              <a:t>Therapy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7386"/>
            <a:ext cx="10796752" cy="479810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b="1" dirty="0">
                <a:solidFill>
                  <a:srgbClr val="C00000"/>
                </a:solidFill>
                <a:effectLst/>
              </a:rPr>
              <a:t>Cytotoxic Therapy</a:t>
            </a:r>
          </a:p>
          <a:p>
            <a:r>
              <a:rPr lang="en-US" sz="2200" b="1" i="0" dirty="0">
                <a:solidFill>
                  <a:srgbClr val="000000"/>
                </a:solidFill>
                <a:effectLst/>
              </a:rPr>
              <a:t>Common cytotoxic agents being used in patients with metastatic melanoma include dacarbazine, temozolomide, and paclitaxel with or without carboplatin</a:t>
            </a:r>
          </a:p>
          <a:p>
            <a:r>
              <a:rPr lang="en-US" sz="2200" b="1" i="0" dirty="0">
                <a:solidFill>
                  <a:srgbClr val="000000"/>
                </a:solidFill>
                <a:effectLst/>
              </a:rPr>
              <a:t>These have demonstrated modest response rates less than 20% in first-line and second-line settings</a:t>
            </a:r>
          </a:p>
          <a:p>
            <a:r>
              <a:rPr lang="en-US" sz="2200" b="1" i="0" dirty="0">
                <a:solidFill>
                  <a:srgbClr val="000000"/>
                </a:solidFill>
                <a:effectLst/>
              </a:rPr>
              <a:t>Although early clinical trials suggested that nab-paclitaxel may provide higher response</a:t>
            </a:r>
            <a:br>
              <a:rPr lang="en-US" sz="2200" b="1" i="0" dirty="0">
                <a:solidFill>
                  <a:srgbClr val="000000"/>
                </a:solidFill>
                <a:effectLst/>
              </a:rPr>
            </a:br>
            <a:r>
              <a:rPr lang="en-US" sz="2200" b="1" i="0" dirty="0">
                <a:solidFill>
                  <a:srgbClr val="000000"/>
                </a:solidFill>
                <a:effectLst/>
              </a:rPr>
              <a:t>rates (22%–26% in phase II trials among chemotherapy-naïve patients with metastatic melanoma), a phase III trial of patients with chemotherapy-naïve stage IV melanoma showed that nab-paclitaxel did not result in higher rates of response compared with dacarbazine (15% vs. 11%; </a:t>
            </a:r>
            <a:r>
              <a:rPr lang="en-US" sz="2200" b="1" i="1" dirty="0">
                <a:solidFill>
                  <a:srgbClr val="000000"/>
                </a:solidFill>
                <a:effectLst/>
              </a:rPr>
              <a:t>P 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= .239)</a:t>
            </a:r>
          </a:p>
          <a:p>
            <a:r>
              <a:rPr lang="en-US" sz="2200" b="1" i="0" dirty="0">
                <a:solidFill>
                  <a:srgbClr val="000000"/>
                </a:solidFill>
                <a:effectLst/>
              </a:rPr>
              <a:t>This and other phase III randomized trials comparing chemotherapy regimens have failed to identify any regimens that provide both better response and OS relative to their counterparts</a:t>
            </a:r>
          </a:p>
          <a:p>
            <a:pPr marL="0" indent="0">
              <a:buNone/>
            </a:pPr>
            <a:endParaRPr lang="en-US" sz="2200" b="1" i="0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56B4A389-6E96-4EC1-AB94-0813726C184E}"/>
              </a:ext>
            </a:extLst>
          </p:cNvPr>
          <p:cNvSpPr/>
          <p:nvPr/>
        </p:nvSpPr>
        <p:spPr>
          <a:xfrm>
            <a:off x="7409792" y="6336957"/>
            <a:ext cx="4351283" cy="3291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NCCN Guidelines Version 3,2023</a:t>
            </a:r>
          </a:p>
        </p:txBody>
      </p:sp>
    </p:spTree>
    <p:extLst>
      <p:ext uri="{BB962C8B-B14F-4D97-AF65-F5344CB8AC3E}">
        <p14:creationId xmlns:p14="http://schemas.microsoft.com/office/powerpoint/2010/main" val="255992911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91939"/>
            <a:ext cx="10515600" cy="694418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2800" b="1" dirty="0">
                <a:solidFill>
                  <a:srgbClr val="000000"/>
                </a:solidFill>
                <a:effectLst/>
                <a:latin typeface="+mn-lt"/>
              </a:rPr>
              <a:t>Recommendations for </a:t>
            </a:r>
            <a:r>
              <a:rPr lang="en-US" sz="2800" b="1" dirty="0">
                <a:solidFill>
                  <a:srgbClr val="C00000"/>
                </a:solidFill>
                <a:effectLst/>
                <a:latin typeface="+mn-lt"/>
              </a:rPr>
              <a:t>Second-line or Subsequent </a:t>
            </a:r>
            <a:r>
              <a:rPr lang="en-US" sz="2800" b="1" dirty="0">
                <a:solidFill>
                  <a:srgbClr val="000000"/>
                </a:solidFill>
                <a:effectLst/>
                <a:latin typeface="+mn-lt"/>
              </a:rPr>
              <a:t>Therapy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7386"/>
            <a:ext cx="10796752" cy="479810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b="1" dirty="0">
                <a:solidFill>
                  <a:srgbClr val="C00000"/>
                </a:solidFill>
                <a:effectLst/>
              </a:rPr>
              <a:t>Cytotoxic Therapy</a:t>
            </a:r>
          </a:p>
          <a:p>
            <a:r>
              <a:rPr lang="en-US" sz="2200" b="1" dirty="0">
                <a:solidFill>
                  <a:srgbClr val="000000"/>
                </a:solidFill>
              </a:rPr>
              <a:t>C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ytotoxic therapy </a:t>
            </a:r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is not among the preferred options for systemic therapy, even in previously treated patients</a:t>
            </a:r>
          </a:p>
          <a:p>
            <a:endParaRPr lang="en-US" sz="2200" b="1" i="0" dirty="0">
              <a:solidFill>
                <a:srgbClr val="000000"/>
              </a:solidFill>
              <a:effectLst/>
            </a:endParaRPr>
          </a:p>
          <a:p>
            <a:r>
              <a:rPr lang="en-US" sz="2200" b="1" i="0" dirty="0">
                <a:solidFill>
                  <a:srgbClr val="000000"/>
                </a:solidFill>
                <a:effectLst/>
              </a:rPr>
              <a:t>For those who have failed or are ineligible for more effective options, however, cytotoxic therapy </a:t>
            </a:r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may be considered</a:t>
            </a:r>
          </a:p>
          <a:p>
            <a:endParaRPr lang="en-US" sz="2200" b="1" i="0" dirty="0">
              <a:solidFill>
                <a:srgbClr val="000000"/>
              </a:solidFill>
              <a:effectLst/>
            </a:endParaRPr>
          </a:p>
          <a:p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Remarkable responses 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to cytotoxic therapies are </a:t>
            </a:r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occasionally observed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, and these approaches can help with disease control or to reduce tumor load</a:t>
            </a:r>
          </a:p>
          <a:p>
            <a:pPr marL="0" indent="0">
              <a:buNone/>
            </a:pPr>
            <a:endParaRPr lang="en-US" sz="2200" b="1" i="0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56B4A389-6E96-4EC1-AB94-0813726C184E}"/>
              </a:ext>
            </a:extLst>
          </p:cNvPr>
          <p:cNvSpPr/>
          <p:nvPr/>
        </p:nvSpPr>
        <p:spPr>
          <a:xfrm>
            <a:off x="7409792" y="6336957"/>
            <a:ext cx="4351283" cy="3291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NCCN Guidelines Version 3,2023</a:t>
            </a:r>
          </a:p>
        </p:txBody>
      </p:sp>
    </p:spTree>
    <p:extLst>
      <p:ext uri="{BB962C8B-B14F-4D97-AF65-F5344CB8AC3E}">
        <p14:creationId xmlns:p14="http://schemas.microsoft.com/office/powerpoint/2010/main" val="419243116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91939"/>
            <a:ext cx="10515600" cy="694418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2800" b="1" dirty="0">
                <a:solidFill>
                  <a:srgbClr val="000000"/>
                </a:solidFill>
                <a:effectLst/>
                <a:latin typeface="+mn-lt"/>
              </a:rPr>
              <a:t>Recommendations for </a:t>
            </a:r>
            <a:r>
              <a:rPr lang="en-US" sz="2800" b="1" dirty="0">
                <a:solidFill>
                  <a:srgbClr val="C00000"/>
                </a:solidFill>
                <a:effectLst/>
                <a:latin typeface="+mn-lt"/>
              </a:rPr>
              <a:t>Second-line or Subsequent </a:t>
            </a:r>
            <a:r>
              <a:rPr lang="en-US" sz="2800" b="1" dirty="0">
                <a:solidFill>
                  <a:srgbClr val="000000"/>
                </a:solidFill>
                <a:effectLst/>
                <a:latin typeface="+mn-lt"/>
              </a:rPr>
              <a:t>Therapy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7386"/>
            <a:ext cx="10796752" cy="479810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b="1" dirty="0">
                <a:solidFill>
                  <a:srgbClr val="C00000"/>
                </a:solidFill>
                <a:effectLst/>
              </a:rPr>
              <a:t>Best Supportive Care</a:t>
            </a:r>
          </a:p>
          <a:p>
            <a:r>
              <a:rPr lang="en-US" sz="2200" b="1" i="0" dirty="0">
                <a:solidFill>
                  <a:srgbClr val="000000"/>
                </a:solidFill>
                <a:effectLst/>
              </a:rPr>
              <a:t>Given the number of effective options to choose from, active treatment is appropriate for most patients</a:t>
            </a:r>
          </a:p>
          <a:p>
            <a:endParaRPr lang="en-US" sz="2200" b="1" i="0" dirty="0">
              <a:solidFill>
                <a:srgbClr val="000000"/>
              </a:solidFill>
              <a:effectLst/>
            </a:endParaRPr>
          </a:p>
          <a:p>
            <a:r>
              <a:rPr lang="en-US" sz="2200" b="1" i="0" dirty="0">
                <a:solidFill>
                  <a:srgbClr val="000000"/>
                </a:solidFill>
                <a:effectLst/>
              </a:rPr>
              <a:t>Best supportive care is usually reserved for those: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b="1" dirty="0">
                <a:solidFill>
                  <a:srgbClr val="000000"/>
                </a:solidFill>
              </a:rPr>
              <a:t> With v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ery poor performance status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b="1" dirty="0">
                <a:solidFill>
                  <a:srgbClr val="000000"/>
                </a:solidFill>
              </a:rPr>
              <a:t> W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ho have experienced progression despite multiple lines of therapy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b="1" i="0" dirty="0">
                <a:solidFill>
                  <a:srgbClr val="000000"/>
                </a:solidFill>
                <a:effectLst/>
              </a:rPr>
              <a:t> Are ineligible for the preferred systemic treatment options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56B4A389-6E96-4EC1-AB94-0813726C184E}"/>
              </a:ext>
            </a:extLst>
          </p:cNvPr>
          <p:cNvSpPr/>
          <p:nvPr/>
        </p:nvSpPr>
        <p:spPr>
          <a:xfrm>
            <a:off x="7409792" y="6336957"/>
            <a:ext cx="4351283" cy="3291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NCCN Guidelines Version 3,2023</a:t>
            </a:r>
          </a:p>
        </p:txBody>
      </p:sp>
    </p:spTree>
    <p:extLst>
      <p:ext uri="{BB962C8B-B14F-4D97-AF65-F5344CB8AC3E}">
        <p14:creationId xmlns:p14="http://schemas.microsoft.com/office/powerpoint/2010/main" val="306549868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6"/>
            <a:ext cx="10515599" cy="694418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2800" b="1" i="0" dirty="0">
                <a:solidFill>
                  <a:srgbClr val="000000"/>
                </a:solidFill>
                <a:effectLst/>
                <a:latin typeface="+mn-lt"/>
              </a:rPr>
              <a:t>Recommendations for Treatment of Patients with Brain Metastases</a:t>
            </a:r>
            <a:endParaRPr lang="en-US" sz="28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8857"/>
            <a:ext cx="10515600" cy="4798106"/>
          </a:xfrm>
        </p:spPr>
        <p:txBody>
          <a:bodyPr>
            <a:noAutofit/>
          </a:bodyPr>
          <a:lstStyle/>
          <a:p>
            <a:r>
              <a:rPr lang="en-US" sz="2400" b="1" i="0" dirty="0">
                <a:solidFill>
                  <a:srgbClr val="000000"/>
                </a:solidFill>
                <a:effectLst/>
              </a:rPr>
              <a:t>For patients with brain metastases, </a:t>
            </a:r>
            <a:r>
              <a:rPr lang="en-US" sz="2400" b="1" i="0" dirty="0">
                <a:solidFill>
                  <a:srgbClr val="C00000"/>
                </a:solidFill>
                <a:effectLst/>
              </a:rPr>
              <a:t>treatment of the CNS disease </a:t>
            </a:r>
            <a:r>
              <a:rPr lang="en-US" sz="2400" b="1" i="0" dirty="0">
                <a:solidFill>
                  <a:srgbClr val="000000"/>
                </a:solidFill>
                <a:effectLst/>
              </a:rPr>
              <a:t>usually takes </a:t>
            </a:r>
            <a:r>
              <a:rPr lang="en-US" sz="2400" b="1" i="0" dirty="0">
                <a:solidFill>
                  <a:srgbClr val="C00000"/>
                </a:solidFill>
                <a:effectLst/>
              </a:rPr>
              <a:t>priority</a:t>
            </a:r>
            <a:r>
              <a:rPr lang="en-US" sz="2400" b="1" i="0" dirty="0">
                <a:solidFill>
                  <a:srgbClr val="000000"/>
                </a:solidFill>
                <a:effectLst/>
              </a:rPr>
              <a:t> in an effort to </a:t>
            </a:r>
            <a:r>
              <a:rPr lang="en-US" sz="24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delay or prevent </a:t>
            </a:r>
            <a:r>
              <a:rPr lang="en-US" sz="2400" b="1" i="0" dirty="0" err="1">
                <a:solidFill>
                  <a:schemeClr val="accent1">
                    <a:lumMod val="75000"/>
                  </a:schemeClr>
                </a:solidFill>
                <a:effectLst/>
              </a:rPr>
              <a:t>intratumoral</a:t>
            </a:r>
            <a:r>
              <a:rPr lang="en-US" sz="24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 hemorrhage</a:t>
            </a:r>
            <a:r>
              <a:rPr lang="en-US" sz="2400" b="1" i="0" dirty="0">
                <a:solidFill>
                  <a:srgbClr val="000000"/>
                </a:solidFill>
                <a:effectLst/>
              </a:rPr>
              <a:t>, </a:t>
            </a:r>
            <a:r>
              <a:rPr lang="en-US" sz="24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seizures</a:t>
            </a:r>
            <a:r>
              <a:rPr lang="en-US" sz="2400" b="1" i="0" dirty="0">
                <a:solidFill>
                  <a:srgbClr val="000000"/>
                </a:solidFill>
                <a:effectLst/>
              </a:rPr>
              <a:t>, or </a:t>
            </a:r>
            <a:r>
              <a:rPr lang="en-US" sz="24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neurologic dysfunction</a:t>
            </a:r>
          </a:p>
          <a:p>
            <a:endParaRPr lang="en-US" sz="2400" b="1" i="0" dirty="0">
              <a:solidFill>
                <a:srgbClr val="000000"/>
              </a:solidFill>
              <a:effectLst/>
            </a:endParaRPr>
          </a:p>
          <a:p>
            <a:r>
              <a:rPr lang="en-US" sz="2400" b="1" i="0" dirty="0">
                <a:solidFill>
                  <a:srgbClr val="000000"/>
                </a:solidFill>
                <a:effectLst/>
              </a:rPr>
              <a:t>Treatment of melanoma brain metastases is based on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i="0" dirty="0">
                <a:solidFill>
                  <a:srgbClr val="000000"/>
                </a:solidFill>
                <a:effectLst/>
              </a:rPr>
              <a:t> Symptoms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000000"/>
                </a:solidFill>
              </a:rPr>
              <a:t> N</a:t>
            </a:r>
            <a:r>
              <a:rPr lang="en-US" sz="2400" b="1" i="0" dirty="0">
                <a:solidFill>
                  <a:srgbClr val="000000"/>
                </a:solidFill>
                <a:effectLst/>
              </a:rPr>
              <a:t>umber of lesions present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000000"/>
                </a:solidFill>
              </a:rPr>
              <a:t> L</a:t>
            </a:r>
            <a:r>
              <a:rPr lang="en-US" sz="2400" b="1" i="0" dirty="0">
                <a:solidFill>
                  <a:srgbClr val="000000"/>
                </a:solidFill>
                <a:effectLst/>
              </a:rPr>
              <a:t>ocation of the lesions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0E266C82-4EB0-4CFE-9917-1F11C5CC655B}"/>
              </a:ext>
            </a:extLst>
          </p:cNvPr>
          <p:cNvSpPr/>
          <p:nvPr/>
        </p:nvSpPr>
        <p:spPr>
          <a:xfrm>
            <a:off x="7409792" y="6336957"/>
            <a:ext cx="4351283" cy="3291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NCCN Guidelines Version 3,2023</a:t>
            </a:r>
          </a:p>
        </p:txBody>
      </p:sp>
    </p:spTree>
    <p:extLst>
      <p:ext uri="{BB962C8B-B14F-4D97-AF65-F5344CB8AC3E}">
        <p14:creationId xmlns:p14="http://schemas.microsoft.com/office/powerpoint/2010/main" val="140807512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94418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2800" b="1" i="0" dirty="0">
                <a:solidFill>
                  <a:srgbClr val="000000"/>
                </a:solidFill>
                <a:effectLst/>
                <a:latin typeface="Arial-BoldMT"/>
              </a:rPr>
              <a:t>Therapy for Advanced Melanoma With Brain Metastases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8857"/>
            <a:ext cx="10670628" cy="479810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>
                <a:solidFill>
                  <a:srgbClr val="C00000"/>
                </a:solidFill>
                <a:effectLst/>
              </a:rPr>
              <a:t>Brain Metastases: Efficacy of Immune Checkpoint Inhibitors</a:t>
            </a:r>
          </a:p>
          <a:p>
            <a:r>
              <a:rPr lang="en-US" sz="2000" b="1" dirty="0">
                <a:solidFill>
                  <a:srgbClr val="000000"/>
                </a:solidFill>
              </a:rPr>
              <a:t>In 6 </a:t>
            </a:r>
            <a:r>
              <a:rPr lang="en-US" sz="2000" b="1" dirty="0">
                <a:solidFill>
                  <a:srgbClr val="000000"/>
                </a:solidFill>
                <a:effectLst/>
              </a:rPr>
              <a:t>prospective clinical trials , four were studying patients with brain metastases only. Of these, only CA209-170 included a randomized comparison, testing combination therapy versus nivolumab monotherapy in patients with asymptomatic brain metastases</a:t>
            </a:r>
            <a:r>
              <a:rPr lang="en-US" sz="2000" b="1" dirty="0"/>
              <a:t> </a:t>
            </a:r>
            <a:br>
              <a:rPr lang="en-US" sz="2000" b="1" dirty="0"/>
            </a:br>
            <a:endParaRPr lang="en-US" sz="2000" b="1" dirty="0"/>
          </a:p>
          <a:p>
            <a:r>
              <a:rPr lang="en-US" sz="2000" b="1" i="0" dirty="0">
                <a:solidFill>
                  <a:srgbClr val="000000"/>
                </a:solidFill>
                <a:effectLst/>
              </a:rPr>
              <a:t>In aggregate, these trials show that </a:t>
            </a:r>
            <a:r>
              <a:rPr lang="en-US" sz="20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brain metastases can respond to immune checkpoint inhibitors</a:t>
            </a:r>
            <a:r>
              <a:rPr lang="en-US" sz="2000" b="1" i="0" dirty="0">
                <a:solidFill>
                  <a:srgbClr val="000000"/>
                </a:solidFill>
                <a:effectLst/>
              </a:rPr>
              <a:t>—including ipilimumab monotherapy, antiPD-1 monotherapy, and ipilimumab/nivolumab combination therapy</a:t>
            </a:r>
          </a:p>
          <a:p>
            <a:r>
              <a:rPr lang="en-US" sz="2000" b="1" i="0" dirty="0">
                <a:solidFill>
                  <a:srgbClr val="000000"/>
                </a:solidFill>
                <a:effectLst/>
              </a:rPr>
              <a:t>What these data do not provide is any robust comparison of agents for treatment of brain metastases—even asymptomatic brain metastases</a:t>
            </a:r>
          </a:p>
          <a:p>
            <a:r>
              <a:rPr lang="en-US" sz="2000" b="1" i="0" dirty="0">
                <a:solidFill>
                  <a:srgbClr val="000000"/>
                </a:solidFill>
                <a:effectLst/>
              </a:rPr>
              <a:t>It is tempting to conclude that </a:t>
            </a:r>
            <a:r>
              <a:rPr lang="en-US" sz="20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nivolumab/ipilimumab combination therapy provides</a:t>
            </a:r>
            <a:br>
              <a:rPr lang="en-US" sz="2000" b="1" i="0" dirty="0">
                <a:solidFill>
                  <a:schemeClr val="accent1">
                    <a:lumMod val="75000"/>
                  </a:schemeClr>
                </a:solidFill>
                <a:effectLst/>
              </a:rPr>
            </a:br>
            <a:r>
              <a:rPr lang="en-US" sz="20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better intracranial responses rates </a:t>
            </a:r>
            <a:r>
              <a:rPr lang="en-US" sz="2000" b="1" i="0" dirty="0">
                <a:solidFill>
                  <a:srgbClr val="000000"/>
                </a:solidFill>
                <a:effectLst/>
              </a:rPr>
              <a:t>than anti-PD-1 monotherapy, and that anti-PD-1 monotherapy likely provides higher response rates and better OS than ipilimumab monotherapy</a:t>
            </a:r>
          </a:p>
          <a:p>
            <a:r>
              <a:rPr lang="en-US" sz="2000" b="1" i="0" dirty="0">
                <a:solidFill>
                  <a:srgbClr val="000000"/>
                </a:solidFill>
                <a:effectLst/>
              </a:rPr>
              <a:t>However, it is important to note that the populations tested may vary considerably across trials, and that the </a:t>
            </a:r>
            <a:r>
              <a:rPr lang="en-US" sz="20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sample sizes are too small for meaningful statistical comparisons</a:t>
            </a:r>
          </a:p>
          <a:p>
            <a:pPr marL="0" indent="0">
              <a:buNone/>
            </a:pPr>
            <a:r>
              <a:rPr lang="en-US" sz="2000" b="1" dirty="0"/>
              <a:t/>
            </a:r>
            <a:br>
              <a:rPr lang="en-US" sz="2000" b="1" dirty="0"/>
            </a:br>
            <a:endParaRPr lang="en-US" sz="2000" b="1" i="0" dirty="0">
              <a:solidFill>
                <a:srgbClr val="000000"/>
              </a:solidFill>
              <a:effectLst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4448EDDC-EDFA-47A9-91C1-17663E9502D7}"/>
              </a:ext>
            </a:extLst>
          </p:cNvPr>
          <p:cNvSpPr/>
          <p:nvPr/>
        </p:nvSpPr>
        <p:spPr>
          <a:xfrm>
            <a:off x="7409792" y="6458824"/>
            <a:ext cx="4351283" cy="3291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NCCN Guidelines Version 3,2023</a:t>
            </a:r>
          </a:p>
        </p:txBody>
      </p:sp>
    </p:spTree>
    <p:extLst>
      <p:ext uri="{BB962C8B-B14F-4D97-AF65-F5344CB8AC3E}">
        <p14:creationId xmlns:p14="http://schemas.microsoft.com/office/powerpoint/2010/main" val="418087586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94418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2800" b="1" i="0" dirty="0">
                <a:solidFill>
                  <a:srgbClr val="000000"/>
                </a:solidFill>
                <a:effectLst/>
                <a:latin typeface="Arial-BoldMT"/>
              </a:rPr>
              <a:t>Therapy for Advanced Melanoma With Brain Metastases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8857"/>
            <a:ext cx="10515600" cy="479810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>
                <a:solidFill>
                  <a:srgbClr val="C00000"/>
                </a:solidFill>
                <a:effectLst/>
              </a:rPr>
              <a:t>BRAF-Targeted Therapies for Brain Metastases</a:t>
            </a:r>
          </a:p>
          <a:p>
            <a:r>
              <a:rPr lang="en-US" sz="2000" b="1" i="0" dirty="0">
                <a:solidFill>
                  <a:srgbClr val="000000"/>
                </a:solidFill>
                <a:effectLst/>
              </a:rPr>
              <a:t>Patients with </a:t>
            </a:r>
            <a:r>
              <a:rPr lang="en-US" sz="20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active brain metastases were excluded from prospective comparative trials </a:t>
            </a:r>
            <a:r>
              <a:rPr lang="en-US" sz="2000" b="1" i="0" dirty="0">
                <a:solidFill>
                  <a:srgbClr val="000000"/>
                </a:solidFill>
                <a:effectLst/>
              </a:rPr>
              <a:t>testing BRAF-targeted therapies</a:t>
            </a:r>
          </a:p>
          <a:p>
            <a:r>
              <a:rPr lang="en-US" sz="2000" b="1" i="0" dirty="0">
                <a:solidFill>
                  <a:srgbClr val="000000"/>
                </a:solidFill>
                <a:effectLst/>
              </a:rPr>
              <a:t>Patients with stable asymptomatic brain metastases were sometimes allowed, but for many of these studies this subpopulation was small</a:t>
            </a:r>
          </a:p>
          <a:p>
            <a:r>
              <a:rPr lang="en-US" sz="2000" b="1" i="0" dirty="0">
                <a:solidFill>
                  <a:srgbClr val="000000"/>
                </a:solidFill>
                <a:effectLst/>
              </a:rPr>
              <a:t>Several prospective non-comparative trials have tested single-agent dabrafenib, single-agent vemurafenib, and dabrafenib/trametinib combination in patients with brain metastases</a:t>
            </a:r>
          </a:p>
          <a:p>
            <a:r>
              <a:rPr lang="en-US" sz="2000" b="1" i="0" dirty="0">
                <a:solidFill>
                  <a:srgbClr val="000000"/>
                </a:solidFill>
                <a:effectLst/>
              </a:rPr>
              <a:t>Some of these studies included patients with symptomatic brain metastases, and some included patients whose intracranial disease had progressed after local therapy</a:t>
            </a:r>
          </a:p>
          <a:p>
            <a:r>
              <a:rPr lang="en-US" sz="2000" b="1" i="0" dirty="0">
                <a:solidFill>
                  <a:srgbClr val="000000"/>
                </a:solidFill>
                <a:effectLst/>
              </a:rPr>
              <a:t>Studies included patients who had prior systemic therapy for metastatic disease, but most excluded patients with prior BRAF inhibitor therapy</a:t>
            </a:r>
          </a:p>
          <a:p>
            <a:r>
              <a:rPr lang="en-US" sz="2000" b="1" i="0" dirty="0">
                <a:solidFill>
                  <a:srgbClr val="000000"/>
                </a:solidFill>
                <a:effectLst/>
              </a:rPr>
              <a:t>Results from these trials show that melanoma </a:t>
            </a:r>
            <a:r>
              <a:rPr lang="en-US" sz="20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brain metastases can respond to BRAF inhibitor monotherapy or BRAF/MEK inhibitor combination therapy</a:t>
            </a:r>
            <a:r>
              <a:rPr lang="en-US" sz="2000" b="1" i="0" dirty="0">
                <a:solidFill>
                  <a:srgbClr val="000000"/>
                </a:solidFill>
                <a:effectLst/>
              </a:rPr>
              <a:t>, albeit </a:t>
            </a:r>
            <a:r>
              <a:rPr lang="en-US" sz="20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with lower response rates than for extracranial disease</a:t>
            </a:r>
          </a:p>
          <a:p>
            <a:pPr marL="0" indent="0">
              <a:buNone/>
            </a:pPr>
            <a:endParaRPr lang="en-US" sz="2000" b="1" i="0" dirty="0">
              <a:solidFill>
                <a:srgbClr val="000000"/>
              </a:solidFill>
              <a:effectLst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4448EDDC-EDFA-47A9-91C1-17663E9502D7}"/>
              </a:ext>
            </a:extLst>
          </p:cNvPr>
          <p:cNvSpPr/>
          <p:nvPr/>
        </p:nvSpPr>
        <p:spPr>
          <a:xfrm>
            <a:off x="7409792" y="6458824"/>
            <a:ext cx="4351283" cy="3291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NCCN Guidelines Version 3,2023</a:t>
            </a:r>
          </a:p>
        </p:txBody>
      </p:sp>
    </p:spTree>
    <p:extLst>
      <p:ext uri="{BB962C8B-B14F-4D97-AF65-F5344CB8AC3E}">
        <p14:creationId xmlns:p14="http://schemas.microsoft.com/office/powerpoint/2010/main" val="266476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9423400" cy="694418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3200" b="1" i="0" dirty="0">
                <a:solidFill>
                  <a:srgbClr val="000000"/>
                </a:solidFill>
                <a:effectLst/>
              </a:rPr>
              <a:t/>
            </a:r>
            <a:br>
              <a:rPr lang="en-US" sz="3200" b="1" i="0" dirty="0">
                <a:solidFill>
                  <a:srgbClr val="000000"/>
                </a:solidFill>
                <a:effectLst/>
              </a:rPr>
            </a:br>
            <a:r>
              <a:rPr lang="en-US" sz="3200" b="1" i="0" dirty="0">
                <a:solidFill>
                  <a:srgbClr val="000000"/>
                </a:solidFill>
                <a:effectLst/>
                <a:latin typeface="+mn-lt"/>
              </a:rPr>
              <a:t>Recommendations for Disseminated Disease</a:t>
            </a:r>
            <a:br>
              <a:rPr lang="en-US" sz="3200" b="1" i="0" dirty="0">
                <a:solidFill>
                  <a:srgbClr val="000000"/>
                </a:solidFill>
                <a:effectLst/>
                <a:latin typeface="+mn-lt"/>
              </a:rPr>
            </a:br>
            <a:endParaRPr lang="en-US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8857"/>
            <a:ext cx="10515600" cy="4798106"/>
          </a:xfrm>
        </p:spPr>
        <p:txBody>
          <a:bodyPr>
            <a:noAutofit/>
          </a:bodyPr>
          <a:lstStyle/>
          <a:p>
            <a:r>
              <a:rPr lang="en-US" sz="2200" b="1" i="0" dirty="0">
                <a:solidFill>
                  <a:srgbClr val="000000"/>
                </a:solidFill>
                <a:effectLst/>
              </a:rPr>
              <a:t>Disseminated disease can be managed by one or more of the following options, depending on the location of and extent of metastatic disease: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b="1" dirty="0">
                <a:solidFill>
                  <a:srgbClr val="000000"/>
                </a:solidFill>
              </a:rPr>
              <a:t> C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linical trial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b="1" dirty="0">
                <a:solidFill>
                  <a:srgbClr val="000000"/>
                </a:solidFill>
              </a:rPr>
              <a:t> 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S</a:t>
            </a:r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ystemic therapy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b="1" dirty="0">
                <a:solidFill>
                  <a:srgbClr val="000000"/>
                </a:solidFill>
              </a:rPr>
              <a:t> L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ocal treatment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b="1" dirty="0">
                <a:solidFill>
                  <a:srgbClr val="000000"/>
                </a:solidFill>
              </a:rPr>
              <a:t> B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est supportive care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BD7D0D8-D5D6-45CA-9E97-CE445DFEFE1B}"/>
              </a:ext>
            </a:extLst>
          </p:cNvPr>
          <p:cNvSpPr/>
          <p:nvPr/>
        </p:nvSpPr>
        <p:spPr>
          <a:xfrm>
            <a:off x="7409792" y="6206522"/>
            <a:ext cx="4351283" cy="3291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NCCN Guidelines Version 3,2023</a:t>
            </a:r>
          </a:p>
        </p:txBody>
      </p:sp>
    </p:spTree>
    <p:extLst>
      <p:ext uri="{BB962C8B-B14F-4D97-AF65-F5344CB8AC3E}">
        <p14:creationId xmlns:p14="http://schemas.microsoft.com/office/powerpoint/2010/main" val="33666650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94418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3200" b="1" i="0" dirty="0">
                <a:solidFill>
                  <a:srgbClr val="000000"/>
                </a:solidFill>
                <a:effectLst/>
              </a:rPr>
              <a:t/>
            </a:r>
            <a:br>
              <a:rPr lang="en-US" sz="3200" b="1" i="0" dirty="0">
                <a:solidFill>
                  <a:srgbClr val="000000"/>
                </a:solidFill>
                <a:effectLst/>
              </a:rPr>
            </a:br>
            <a:r>
              <a:rPr lang="en-US" sz="3200" b="1" i="0" dirty="0">
                <a:solidFill>
                  <a:srgbClr val="000000"/>
                </a:solidFill>
                <a:effectLst/>
              </a:rPr>
              <a:t/>
            </a:r>
            <a:br>
              <a:rPr lang="en-US" sz="3200" b="1" i="0" dirty="0">
                <a:solidFill>
                  <a:srgbClr val="000000"/>
                </a:solidFill>
                <a:effectLst/>
              </a:rPr>
            </a:br>
            <a:r>
              <a:rPr lang="en-US" sz="3200" b="1" i="0" dirty="0">
                <a:solidFill>
                  <a:srgbClr val="000000"/>
                </a:solidFill>
                <a:effectLst/>
                <a:latin typeface="+mn-lt"/>
              </a:rPr>
              <a:t>Local treatment options</a:t>
            </a:r>
            <a:br>
              <a:rPr lang="en-US" sz="3200" b="1" i="0" dirty="0">
                <a:solidFill>
                  <a:srgbClr val="000000"/>
                </a:solidFill>
                <a:effectLst/>
                <a:latin typeface="+mn-lt"/>
              </a:rPr>
            </a:br>
            <a:r>
              <a:rPr lang="en-US" sz="3200" b="1" i="0" dirty="0">
                <a:solidFill>
                  <a:srgbClr val="000000"/>
                </a:solidFill>
                <a:effectLst/>
                <a:latin typeface="+mn-lt"/>
              </a:rPr>
              <a:t/>
            </a:r>
            <a:br>
              <a:rPr lang="en-US" sz="3200" b="1" i="0" dirty="0">
                <a:solidFill>
                  <a:srgbClr val="000000"/>
                </a:solidFill>
                <a:effectLst/>
                <a:latin typeface="+mn-lt"/>
              </a:rPr>
            </a:br>
            <a:endParaRPr lang="en-US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8857"/>
            <a:ext cx="10515600" cy="479810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b="1" dirty="0">
                <a:solidFill>
                  <a:srgbClr val="000000"/>
                </a:solidFill>
              </a:rPr>
              <a:t>Local treatment 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f</a:t>
            </a:r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or extracranial metastases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, may include:</a:t>
            </a:r>
          </a:p>
          <a:p>
            <a:r>
              <a:rPr lang="en-US" sz="2200" b="1" dirty="0">
                <a:solidFill>
                  <a:srgbClr val="000000"/>
                </a:solidFill>
              </a:rPr>
              <a:t>I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ntralesional injection with </a:t>
            </a:r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T-VEC</a:t>
            </a:r>
          </a:p>
          <a:p>
            <a:r>
              <a:rPr lang="en-US" sz="2200" b="1" i="0" dirty="0">
                <a:solidFill>
                  <a:srgbClr val="000000"/>
                </a:solidFill>
                <a:effectLst/>
              </a:rPr>
              <a:t>Symptomatic extracranial metastases can be managed with palliative </a:t>
            </a:r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resection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 and/or </a:t>
            </a:r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radiation</a:t>
            </a:r>
          </a:p>
          <a:p>
            <a:r>
              <a:rPr lang="en-US" sz="2200" b="1" i="0" dirty="0">
                <a:solidFill>
                  <a:srgbClr val="000000"/>
                </a:solidFill>
                <a:effectLst/>
              </a:rPr>
              <a:t>Radiation can be used for palliation of visceral, bone, and CNS metastases</a:t>
            </a:r>
          </a:p>
          <a:p>
            <a:pPr marL="0" indent="0">
              <a:buNone/>
            </a:pPr>
            <a:r>
              <a:rPr lang="en-US" sz="1000" dirty="0"/>
              <a:t/>
            </a:r>
            <a:br>
              <a:rPr lang="en-US" sz="1000" dirty="0"/>
            </a:br>
            <a:endParaRPr lang="en-US" sz="12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BD7D0D8-D5D6-45CA-9E97-CE445DFEFE1B}"/>
              </a:ext>
            </a:extLst>
          </p:cNvPr>
          <p:cNvSpPr/>
          <p:nvPr/>
        </p:nvSpPr>
        <p:spPr>
          <a:xfrm>
            <a:off x="7409792" y="6206522"/>
            <a:ext cx="4351283" cy="3291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NCCN Guidelines Version 3,2023</a:t>
            </a:r>
          </a:p>
        </p:txBody>
      </p:sp>
    </p:spTree>
    <p:extLst>
      <p:ext uri="{BB962C8B-B14F-4D97-AF65-F5344CB8AC3E}">
        <p14:creationId xmlns:p14="http://schemas.microsoft.com/office/powerpoint/2010/main" val="4146718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191705"/>
            <a:ext cx="10515599" cy="694418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3200" b="1" i="0" dirty="0">
                <a:solidFill>
                  <a:srgbClr val="000000"/>
                </a:solidFill>
                <a:effectLst/>
                <a:latin typeface="+mn-lt"/>
              </a:rPr>
              <a:t>Local treatment with T-VEC</a:t>
            </a:r>
            <a:endParaRPr lang="en-US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29947"/>
            <a:ext cx="10515600" cy="4798106"/>
          </a:xfrm>
        </p:spPr>
        <p:txBody>
          <a:bodyPr>
            <a:noAutofit/>
          </a:bodyPr>
          <a:lstStyle/>
          <a:p>
            <a:r>
              <a:rPr lang="en-US" sz="2200" b="1" i="0" dirty="0">
                <a:solidFill>
                  <a:srgbClr val="040C28"/>
                </a:solidFill>
                <a:effectLst/>
              </a:rPr>
              <a:t>Talimogene laherparepvec</a:t>
            </a:r>
            <a:r>
              <a:rPr lang="en-US" sz="2200" b="1" i="0" dirty="0">
                <a:solidFill>
                  <a:srgbClr val="202124"/>
                </a:solidFill>
                <a:effectLst/>
              </a:rPr>
              <a:t> (T-VEC) is a type of </a:t>
            </a:r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immunotherapy</a:t>
            </a:r>
          </a:p>
          <a:p>
            <a:endParaRPr lang="en-US" sz="2200" b="1" i="0" dirty="0">
              <a:solidFill>
                <a:srgbClr val="202124"/>
              </a:solidFill>
              <a:effectLst/>
            </a:endParaRPr>
          </a:p>
          <a:p>
            <a:r>
              <a:rPr lang="en-US" sz="2200" b="1" i="0" dirty="0">
                <a:solidFill>
                  <a:srgbClr val="202124"/>
                </a:solidFill>
                <a:effectLst/>
              </a:rPr>
              <a:t>It's a treatment for melanoma skin cancer that has spread to </a:t>
            </a:r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other areas of the skin</a:t>
            </a:r>
            <a:r>
              <a:rPr lang="en-US" sz="2200" b="1" i="0" dirty="0">
                <a:solidFill>
                  <a:srgbClr val="202124"/>
                </a:solidFill>
                <a:effectLst/>
              </a:rPr>
              <a:t>, </a:t>
            </a:r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soft tissue </a:t>
            </a:r>
            <a:r>
              <a:rPr lang="en-US" sz="2200" b="1" i="0" dirty="0">
                <a:solidFill>
                  <a:srgbClr val="202124"/>
                </a:solidFill>
                <a:effectLst/>
              </a:rPr>
              <a:t>or the </a:t>
            </a:r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lymph nodes</a:t>
            </a:r>
            <a:r>
              <a:rPr lang="en-US" sz="2200" b="1" i="0" dirty="0">
                <a:solidFill>
                  <a:srgbClr val="202124"/>
                </a:solidFill>
                <a:effectLst/>
              </a:rPr>
              <a:t>, and </a:t>
            </a:r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can't be removed with surgery </a:t>
            </a:r>
            <a:r>
              <a:rPr lang="en-US" sz="2200" b="1" i="0" dirty="0">
                <a:solidFill>
                  <a:srgbClr val="202124"/>
                </a:solidFill>
                <a:effectLst/>
              </a:rPr>
              <a:t>(unresectable)</a:t>
            </a:r>
          </a:p>
          <a:p>
            <a:endParaRPr lang="en-US" sz="2200" b="1" dirty="0">
              <a:solidFill>
                <a:srgbClr val="202124"/>
              </a:solidFill>
            </a:endParaRPr>
          </a:p>
          <a:p>
            <a:r>
              <a:rPr lang="en-US" sz="2200" b="1" i="0" dirty="0">
                <a:solidFill>
                  <a:srgbClr val="333333"/>
                </a:solidFill>
                <a:effectLst/>
              </a:rPr>
              <a:t>T-VEC is a treatment using a weakened form of the </a:t>
            </a:r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cold sore virus</a:t>
            </a:r>
            <a:r>
              <a:rPr lang="en-US" sz="2200" b="1" i="0" dirty="0">
                <a:solidFill>
                  <a:srgbClr val="333333"/>
                </a:solidFill>
                <a:effectLst/>
              </a:rPr>
              <a:t>. The changed virus grows in the cancer cells and destroys them. It also works by helping the immune system recognize and attack cancer cells</a:t>
            </a:r>
            <a:endParaRPr lang="en-US" sz="2200" b="1" i="0" dirty="0">
              <a:solidFill>
                <a:srgbClr val="000000"/>
              </a:solidFill>
              <a:effectLst/>
            </a:endParaRPr>
          </a:p>
          <a:p>
            <a:endParaRPr lang="en-US" sz="2200" b="1" dirty="0">
              <a:solidFill>
                <a:srgbClr val="000000"/>
              </a:solidFill>
            </a:endParaRPr>
          </a:p>
          <a:p>
            <a:endParaRPr lang="en-US" sz="2200" b="1" i="0" dirty="0">
              <a:solidFill>
                <a:srgbClr val="000000"/>
              </a:solidFill>
              <a:effectLst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BD7D0D8-D5D6-45CA-9E97-CE445DFEFE1B}"/>
              </a:ext>
            </a:extLst>
          </p:cNvPr>
          <p:cNvSpPr/>
          <p:nvPr/>
        </p:nvSpPr>
        <p:spPr>
          <a:xfrm>
            <a:off x="7409792" y="6206522"/>
            <a:ext cx="4351283" cy="3291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NCCN Guidelines Version 3,2023</a:t>
            </a:r>
          </a:p>
        </p:txBody>
      </p:sp>
    </p:spTree>
    <p:extLst>
      <p:ext uri="{BB962C8B-B14F-4D97-AF65-F5344CB8AC3E}">
        <p14:creationId xmlns:p14="http://schemas.microsoft.com/office/powerpoint/2010/main" val="473179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91705"/>
            <a:ext cx="10680290" cy="694418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3200" b="1" i="0" dirty="0">
                <a:solidFill>
                  <a:srgbClr val="000000"/>
                </a:solidFill>
                <a:effectLst/>
                <a:latin typeface="+mn-lt"/>
              </a:rPr>
              <a:t>Local treatment with T-VEC</a:t>
            </a:r>
            <a:endParaRPr lang="en-US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029947"/>
            <a:ext cx="4925574" cy="4798106"/>
          </a:xfrm>
        </p:spPr>
        <p:txBody>
          <a:bodyPr>
            <a:noAutofit/>
          </a:bodyPr>
          <a:lstStyle/>
          <a:p>
            <a:endParaRPr lang="en-US" sz="2200" b="1" dirty="0">
              <a:solidFill>
                <a:srgbClr val="000000"/>
              </a:solidFill>
            </a:endParaRPr>
          </a:p>
          <a:p>
            <a:r>
              <a:rPr lang="en-US" sz="2200" b="1" i="0" dirty="0">
                <a:solidFill>
                  <a:srgbClr val="000000"/>
                </a:solidFill>
                <a:effectLst/>
              </a:rPr>
              <a:t>T-VEC can be injected into nodal or distant metastases to help with disease control, but</a:t>
            </a:r>
            <a:br>
              <a:rPr lang="en-US" sz="2200" b="1" i="0" dirty="0">
                <a:solidFill>
                  <a:srgbClr val="000000"/>
                </a:solidFill>
                <a:effectLst/>
              </a:rPr>
            </a:br>
            <a:r>
              <a:rPr lang="en-US" sz="2200" b="1" i="0" dirty="0">
                <a:solidFill>
                  <a:srgbClr val="000000"/>
                </a:solidFill>
                <a:effectLst/>
              </a:rPr>
              <a:t>the </a:t>
            </a:r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impact on survival is not known</a:t>
            </a:r>
          </a:p>
          <a:p>
            <a:endParaRPr lang="en-US" sz="2200" b="1" i="0" dirty="0">
              <a:solidFill>
                <a:srgbClr val="000000"/>
              </a:solidFill>
              <a:effectLst/>
            </a:endParaRPr>
          </a:p>
          <a:p>
            <a:r>
              <a:rPr lang="en-US" sz="2200" b="1" i="0" dirty="0">
                <a:solidFill>
                  <a:srgbClr val="000000"/>
                </a:solidFill>
                <a:effectLst/>
              </a:rPr>
              <a:t>It may be useful for patients with </a:t>
            </a:r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very limited stage IV disease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, or in combination with other treatment modalities</a:t>
            </a:r>
          </a:p>
          <a:p>
            <a:endParaRPr lang="en-US" sz="2200" b="1" i="0" dirty="0">
              <a:solidFill>
                <a:srgbClr val="000000"/>
              </a:solidFill>
              <a:effectLst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BD7D0D8-D5D6-45CA-9E97-CE445DFEFE1B}"/>
              </a:ext>
            </a:extLst>
          </p:cNvPr>
          <p:cNvSpPr/>
          <p:nvPr/>
        </p:nvSpPr>
        <p:spPr>
          <a:xfrm>
            <a:off x="7409792" y="6206522"/>
            <a:ext cx="4351283" cy="3291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NCCN Guidelines Version 3,2023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9F9E2F0D-0907-4FC5-BFED-8679982620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3600" y="1592316"/>
            <a:ext cx="6097149" cy="3436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6790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94418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3200" b="1" dirty="0">
                <a:solidFill>
                  <a:srgbClr val="000000"/>
                </a:solidFill>
                <a:effectLst/>
                <a:latin typeface="+mn-lt"/>
              </a:rPr>
              <a:t>Recommendations for </a:t>
            </a:r>
            <a:r>
              <a:rPr lang="en-US" sz="3200" b="1" dirty="0">
                <a:solidFill>
                  <a:srgbClr val="C00000"/>
                </a:solidFill>
                <a:effectLst/>
                <a:latin typeface="+mn-lt"/>
              </a:rPr>
              <a:t>First-line</a:t>
            </a:r>
            <a:r>
              <a:rPr lang="en-US" sz="3200" b="1" dirty="0">
                <a:solidFill>
                  <a:srgbClr val="000000"/>
                </a:solidFill>
                <a:effectLst/>
                <a:latin typeface="+mn-lt"/>
              </a:rPr>
              <a:t> Systemic Therapy</a:t>
            </a:r>
            <a:endParaRPr lang="en-US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8857"/>
            <a:ext cx="10515600" cy="479810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b="1" i="0" dirty="0">
                <a:solidFill>
                  <a:srgbClr val="000000"/>
                </a:solidFill>
                <a:effectLst/>
              </a:rPr>
              <a:t>For first-line therapy of unresectable or distant metastatic disease, recommended treatment options include:</a:t>
            </a:r>
          </a:p>
          <a:p>
            <a:r>
              <a:rPr lang="en-US" sz="2200" b="1" i="0" dirty="0">
                <a:solidFill>
                  <a:srgbClr val="C00000"/>
                </a:solidFill>
                <a:effectLst/>
              </a:rPr>
              <a:t>Immune checkpoint inhibitors: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 Anti PD-1: Nivolumab, </a:t>
            </a:r>
            <a:r>
              <a:rPr lang="en-US" sz="2200" b="1" dirty="0" err="1">
                <a:solidFill>
                  <a:schemeClr val="accent1">
                    <a:lumMod val="75000"/>
                  </a:schemeClr>
                </a:solidFill>
              </a:rPr>
              <a:t>Pembrolizuab</a:t>
            </a:r>
            <a:endParaRPr lang="en-US" sz="2200" b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 Anti CTLA-4: 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Ipilimumab</a:t>
            </a:r>
            <a:endParaRPr lang="en-US" sz="2200" b="1" i="0" dirty="0">
              <a:solidFill>
                <a:schemeClr val="accent1">
                  <a:lumMod val="75000"/>
                </a:schemeClr>
              </a:solidFill>
              <a:effectLst/>
            </a:endParaRPr>
          </a:p>
          <a:p>
            <a:endParaRPr lang="en-US" sz="2200" b="1" i="0" dirty="0">
              <a:solidFill>
                <a:srgbClr val="C00000"/>
              </a:solidFill>
              <a:effectLst/>
            </a:endParaRPr>
          </a:p>
          <a:p>
            <a:r>
              <a:rPr lang="en-US" sz="2200" b="1" i="0" dirty="0">
                <a:solidFill>
                  <a:srgbClr val="C00000"/>
                </a:solidFill>
                <a:effectLst/>
              </a:rPr>
              <a:t>BRAF-targeted therapy </a:t>
            </a:r>
            <a:r>
              <a:rPr lang="en-US" sz="2200" b="1" i="0" dirty="0">
                <a:solidFill>
                  <a:srgbClr val="000000"/>
                </a:solidFill>
                <a:effectLst/>
              </a:rPr>
              <a:t>for patients with </a:t>
            </a:r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an activating </a:t>
            </a:r>
            <a:r>
              <a:rPr lang="en-US" sz="2200" b="1" i="1" dirty="0">
                <a:solidFill>
                  <a:schemeClr val="accent1">
                    <a:lumMod val="75000"/>
                  </a:schemeClr>
                </a:solidFill>
                <a:effectLst/>
              </a:rPr>
              <a:t>BRAF </a:t>
            </a:r>
            <a:r>
              <a:rPr lang="en-US" sz="22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V600 mutation</a:t>
            </a:r>
          </a:p>
          <a:p>
            <a:endParaRPr lang="en-US" sz="2200" b="1" dirty="0"/>
          </a:p>
          <a:p>
            <a:r>
              <a:rPr lang="en-US" sz="2200" b="1" dirty="0"/>
              <a:t>C</a:t>
            </a:r>
            <a:r>
              <a:rPr lang="en-US" sz="2200" b="1" i="0" dirty="0">
                <a:effectLst/>
              </a:rPr>
              <a:t>linical trial</a:t>
            </a:r>
            <a:br>
              <a:rPr lang="en-US" sz="2200" b="1" i="0" dirty="0">
                <a:effectLst/>
              </a:rPr>
            </a:br>
            <a:endParaRPr lang="en-US" sz="2200" b="1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7C0C3B39-E3A8-4DF2-9BC8-498A736091E1}"/>
              </a:ext>
            </a:extLst>
          </p:cNvPr>
          <p:cNvSpPr/>
          <p:nvPr/>
        </p:nvSpPr>
        <p:spPr>
          <a:xfrm>
            <a:off x="7409792" y="6206522"/>
            <a:ext cx="4351283" cy="3291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NCCN Guidelines Version 3,2023</a:t>
            </a:r>
          </a:p>
        </p:txBody>
      </p:sp>
    </p:spTree>
    <p:extLst>
      <p:ext uri="{BB962C8B-B14F-4D97-AF65-F5344CB8AC3E}">
        <p14:creationId xmlns:p14="http://schemas.microsoft.com/office/powerpoint/2010/main" val="25860063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ormatted Unbranded Slide Master">
  <a:themeElements>
    <a:clrScheme name="Roche-512544">
      <a:dk1>
        <a:srgbClr val="626469"/>
      </a:dk1>
      <a:lt1>
        <a:srgbClr val="FFFFFF"/>
      </a:lt1>
      <a:dk2>
        <a:srgbClr val="000000"/>
      </a:dk2>
      <a:lt2>
        <a:srgbClr val="DCDCDC"/>
      </a:lt2>
      <a:accent1>
        <a:srgbClr val="17375E"/>
      </a:accent1>
      <a:accent2>
        <a:srgbClr val="C31C05"/>
      </a:accent2>
      <a:accent3>
        <a:srgbClr val="6D738D"/>
      </a:accent3>
      <a:accent4>
        <a:srgbClr val="5B9C20"/>
      </a:accent4>
      <a:accent5>
        <a:srgbClr val="4DB9EF"/>
      </a:accent5>
      <a:accent6>
        <a:srgbClr val="CAA502"/>
      </a:accent6>
      <a:hlink>
        <a:srgbClr val="005AC2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Formatted Unbranded Slide Master">
  <a:themeElements>
    <a:clrScheme name="Roche-512544">
      <a:dk1>
        <a:srgbClr val="626469"/>
      </a:dk1>
      <a:lt1>
        <a:srgbClr val="FFFFFF"/>
      </a:lt1>
      <a:dk2>
        <a:srgbClr val="000000"/>
      </a:dk2>
      <a:lt2>
        <a:srgbClr val="DCDCDC"/>
      </a:lt2>
      <a:accent1>
        <a:srgbClr val="17375E"/>
      </a:accent1>
      <a:accent2>
        <a:srgbClr val="C31C05"/>
      </a:accent2>
      <a:accent3>
        <a:srgbClr val="6D738D"/>
      </a:accent3>
      <a:accent4>
        <a:srgbClr val="5B9C20"/>
      </a:accent4>
      <a:accent5>
        <a:srgbClr val="4DB9EF"/>
      </a:accent5>
      <a:accent6>
        <a:srgbClr val="CAA502"/>
      </a:accent6>
      <a:hlink>
        <a:srgbClr val="005AC2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19976</TotalTime>
  <Words>3348</Words>
  <Application>Microsoft Office PowerPoint</Application>
  <PresentationFormat>Custom</PresentationFormat>
  <Paragraphs>393</Paragraphs>
  <Slides>48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48</vt:i4>
      </vt:variant>
    </vt:vector>
  </HeadingPairs>
  <TitlesOfParts>
    <vt:vector size="51" baseType="lpstr">
      <vt:lpstr>Office Theme</vt:lpstr>
      <vt:lpstr>Formatted Unbranded Slide Master</vt:lpstr>
      <vt:lpstr>1_Formatted Unbranded Slide Master</vt:lpstr>
      <vt:lpstr> Management Of Metastatic Malignant Melanoma </vt:lpstr>
      <vt:lpstr>More melanoma patients will be diagnosed in the future</vt:lpstr>
      <vt:lpstr>Advanced Melanoma Management</vt:lpstr>
      <vt:lpstr>   Recommendations for Limited Metastatic Disease </vt:lpstr>
      <vt:lpstr> Recommendations for Disseminated Disease </vt:lpstr>
      <vt:lpstr>  Local treatment options  </vt:lpstr>
      <vt:lpstr>Local treatment with T-VEC</vt:lpstr>
      <vt:lpstr>Local treatment with T-VEC</vt:lpstr>
      <vt:lpstr>Recommendations for First-line Systemic Therapy</vt:lpstr>
      <vt:lpstr>Recommendations for First-line Systemic Therapy</vt:lpstr>
      <vt:lpstr>Recommendations for First-line Systemic Therapy</vt:lpstr>
      <vt:lpstr> Recommendations for First-line Systemic Therapy </vt:lpstr>
      <vt:lpstr> Immune checkpoint inhibitors </vt:lpstr>
      <vt:lpstr>Immune Related Adverse Events</vt:lpstr>
      <vt:lpstr>Immune Checkpoint Inhibitor Administration</vt:lpstr>
      <vt:lpstr>Immune Related Adverse Events</vt:lpstr>
      <vt:lpstr>Immune checkpoint inhibitors related toxicities</vt:lpstr>
      <vt:lpstr>Management of immune checkpoint inhibitors related toxicities</vt:lpstr>
      <vt:lpstr>Management of immune checkpoint inhibitors related toxicities</vt:lpstr>
      <vt:lpstr>Management of immune checkpoint inhibitors related toxicities</vt:lpstr>
      <vt:lpstr>Management of immune checkpoint inhibitors related toxicities</vt:lpstr>
      <vt:lpstr>Management of immune checkpoint inhibitors related toxicities</vt:lpstr>
      <vt:lpstr>Recommendations for First-line Systemic Therapy</vt:lpstr>
      <vt:lpstr>Recommendations for First-line Systemic Therapy</vt:lpstr>
      <vt:lpstr>Recommendations for First-line Systemic Therapy</vt:lpstr>
      <vt:lpstr>Recommendations for First-line Systemic Therapy</vt:lpstr>
      <vt:lpstr>Recommendations for First-line Systemic Therapy</vt:lpstr>
      <vt:lpstr>Prevention and Management of BRAF Inhibitor Toxicities</vt:lpstr>
      <vt:lpstr>Prevention and Management of BRAF Inhibitor Toxicities</vt:lpstr>
      <vt:lpstr>Prevention and Management of BRAF Inhibitor Toxicities</vt:lpstr>
      <vt:lpstr>Selection between first-line immune checkpoint inhibitors or BRAF-targeted therapy</vt:lpstr>
      <vt:lpstr> Selection between first-line immune checkpoint inhibitors or BRAF-targeted therapy </vt:lpstr>
      <vt:lpstr>  When to Discontinue Treatment or Switch Systemic Therapy ?  </vt:lpstr>
      <vt:lpstr>  When to Discontinue Treatment or Switch Systemic Therapy ?  </vt:lpstr>
      <vt:lpstr>  When to Discontinue Treatment or Switch Systemic Therapy ?  </vt:lpstr>
      <vt:lpstr>  When to Discontinue Treatment or Switch Systemic Therapy ?  </vt:lpstr>
      <vt:lpstr>Recommendations for Second-line or Subsequent Therapy</vt:lpstr>
      <vt:lpstr>Recommendations for Second-line or Subsequent Therapy</vt:lpstr>
      <vt:lpstr>Recommendations for Second-line or Subsequent Therapy</vt:lpstr>
      <vt:lpstr>Recommendations for Second-line or Subsequent Therapy</vt:lpstr>
      <vt:lpstr>Recommendations for Second-line or Subsequent Therapy</vt:lpstr>
      <vt:lpstr>Recommendations for Second-line or Subsequent Therapy</vt:lpstr>
      <vt:lpstr>Recommendations for Second-line or Subsequent Therapy</vt:lpstr>
      <vt:lpstr>Recommendations for Second-line or Subsequent Therapy</vt:lpstr>
      <vt:lpstr>Recommendations for Second-line or Subsequent Therapy</vt:lpstr>
      <vt:lpstr>Recommendations for Treatment of Patients with Brain Metastases</vt:lpstr>
      <vt:lpstr>Therapy for Advanced Melanoma With Brain Metastases</vt:lpstr>
      <vt:lpstr>Therapy for Advanced Melanoma With Brain Metastases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Basics of Malignant Melanoma Management</dc:title>
  <dc:creator>ASUS</dc:creator>
  <cp:lastModifiedBy>Lenovo</cp:lastModifiedBy>
  <cp:revision>183</cp:revision>
  <dcterms:created xsi:type="dcterms:W3CDTF">2020-02-06T16:58:15Z</dcterms:created>
  <dcterms:modified xsi:type="dcterms:W3CDTF">2024-03-04T11:34:44Z</dcterms:modified>
</cp:coreProperties>
</file>